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6858000" cx="12192000"/>
  <p:notesSz cx="6858000" cy="9144000"/>
  <p:embeddedFontLst>
    <p:embeddedFont>
      <p:font typeface="Franklin Gothic"/>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hnqhixnTHPBK9UM+HrXCPjfLghW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Kimberly Ime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290581-37E1-48A0-9DDD-4AC331E41B5E}">
  <a:tblStyle styleId="{5F290581-37E1-48A0-9DDD-4AC331E41B5E}"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5"/>
          </a:solidFill>
        </a:fill>
      </a:tcStyle>
    </a:firstRow>
    <a:neCell>
      <a:tcTxStyle/>
    </a:neCell>
    <a:nwCell>
      <a:tcTxStyle/>
    </a:nwCell>
  </a:tblStyle>
  <a:tblStyle styleId="{BBAAFFD3-D701-440A-87B4-1388279B476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9652C4D-D0AE-4ECD-BE8D-6FFE53011FB9}" styleName="Table_2">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font" Target="fonts/FranklinGothic-bold.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5-01T19:42:27.059">
    <p:pos x="528" y="963"/>
    <p:text>Kelly: I have left the recruitment process for the GPWG blank for additional information on how these individuals were identified. Could you please provide additional context? Thank you!</p:text>
    <p:extLst>
      <p:ext uri="{C676402C-5697-4E1C-873F-D02D1690AC5C}">
        <p15:threadingInfo timeZoneBias="0"/>
      </p:ext>
      <p:ext uri="http://customooxmlschemas.google.com/">
        <go:slidesCustomData xmlns:go="http://customooxmlschemas.google.com/" commentPostId="AAABMpr7ZFE"/>
      </p:ext>
    </p:extLst>
  </p:cm>
  <p:cm authorId="0" idx="2" dt="2024-05-01T19:40:14.195">
    <p:pos x="528" y="1063"/>
    <p:text>Kelly: Could you please provide additional context here for the selection of the AHWG? Thank you!</p:text>
    <p:extLst>
      <p:ext uri="{C676402C-5697-4E1C-873F-D02D1690AC5C}">
        <p15:threadingInfo timeZoneBias="0"/>
      </p:ext>
      <p:ext uri="http://customooxmlschemas.google.com/">
        <go:slidesCustomData xmlns:go="http://customooxmlschemas.google.com/" commentPostId="AAABMqKQ_3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oQst9Q1dcHQ3OHett87PzoAjfHdkWc57/edit#gid=126808121"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cfa87b9d1b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g2cfa87b9d1b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2cfa87b9d1b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595959"/>
              </a:buClr>
              <a:buSzPts val="1200"/>
              <a:buFont typeface="Calibri"/>
              <a:buNone/>
            </a:pPr>
            <a:fld id="{00000000-1234-1234-1234-123412341234}" type="slidenum">
              <a:rPr b="0" i="0" lang="en-US" sz="1200" u="none" cap="none" strike="noStrike">
                <a:solidFill>
                  <a:srgbClr val="595959"/>
                </a:solidFill>
                <a:latin typeface="Calibri"/>
                <a:ea typeface="Calibri"/>
                <a:cs typeface="Calibri"/>
                <a:sym typeface="Calibri"/>
              </a:rPr>
              <a:t>‹#›</a:t>
            </a:fld>
            <a:endParaRPr b="0" i="0" sz="1200" u="none" cap="none" strike="noStrike">
              <a:solidFill>
                <a:srgbClr val="595959"/>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d149fd21e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d149fd21e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cfa87b9d1b_0_2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2cfa87b9d1b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fa87b9d1b_0_3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standards revision process was transparent and collaborative with intentional efforts to consistently include and honor multiple perspectives on what students should know and be able to do. The following were involved in developing, reviewing, and providing feedback on the standards: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GPWG - The function of the GPWG was to develop guiding principles for the standards revision process. This included representatives from organizations such as the Alaska Municipal League, Institute of the North, and Alaska Association of School Boards, along with a superintendent and social studies curriculum coordinator.</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AHWG - The function of the AHWG was to develop guidance for the inclusion of state history, Tribal government, and Indigenous histories. This included educators, education leaders, and representatives of Alaska tribes (e.g., Sitka Tribe of Alaska, Goldbelt Heritage Foundation, and Alaska Native Heritage Center).</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EWG - The function of the EWG was to refine, revise, and develop appropriate standards to meet Alaska’s current needs that align with current national standards and reflect the cultural perspectives of Alaska. When choosing writers, the selection committee considered statewide representation for public elementary, middle, and high school educators.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Reflective Friends </a:t>
            </a:r>
            <a:r>
              <a:rPr lang="en-US" sz="1100">
                <a:latin typeface="Arial"/>
                <a:ea typeface="Arial"/>
                <a:cs typeface="Arial"/>
                <a:sym typeface="Arial"/>
              </a:rPr>
              <a:t>- educators from different school districts who were not part of the standards revision process.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Focus Group - superintendent, two state board members, and an Alaska House representative, along with staff representatives for an Alaska Senator, homeschool superintendent, Association of Alaska School Boards, and Alaska Christians United for Israel.</a:t>
            </a:r>
            <a:endParaRPr sz="1100">
              <a:latin typeface="Arial"/>
              <a:ea typeface="Arial"/>
              <a:cs typeface="Arial"/>
              <a:sym typeface="Arial"/>
            </a:endParaRPr>
          </a:p>
          <a:p>
            <a:pPr indent="0" lvl="0" marL="45720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i="1" lang="en-US" sz="1100">
                <a:latin typeface="Arial"/>
                <a:ea typeface="Arial"/>
                <a:cs typeface="Arial"/>
                <a:sym typeface="Arial"/>
              </a:rPr>
              <a:t>Feedback loops</a:t>
            </a:r>
            <a:r>
              <a:rPr lang="en-US" sz="1100">
                <a:latin typeface="Arial"/>
                <a:ea typeface="Arial"/>
                <a:cs typeface="Arial"/>
                <a:sym typeface="Arial"/>
              </a:rPr>
              <a:t>. Feedback was gathered and used to inform the standards revision process in multiple forms. While building the standards, the EWG grade-band groups consulted with and provided feedback to one another throughout the process. The intent of this internal feedback was to develop standards that are cohesive, coherent, and vertically aligned from K-12. Once an initial draft version of the standards was developed, the GPWG, AHWG, and reflective friends were invited to provide feedback on the standards. Reflective friends were identified by DEED and included educators from different school districts who were not part of the standards revision process. Furthermore, a focus group was conducted with additional key community partners interested in the work. Feedback from the GPWG, AHWG, reflective friends, and community partners was used to update and revise the standards to produce the current version.</a:t>
            </a:r>
            <a:endParaRPr/>
          </a:p>
        </p:txBody>
      </p:sp>
      <p:sp>
        <p:nvSpPr>
          <p:cNvPr id="211" name="Google Shape;211;g2cfa87b9d1b_0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d149fd21ea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d149fd21ea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2d149fd21ea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cfa87b9d1b_0_3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2cfa87b9d1b_0_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d149fd21ea_0_1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Use this time to address any clarifying questions from the State Board.</a:t>
            </a:r>
            <a:endParaRPr/>
          </a:p>
        </p:txBody>
      </p:sp>
      <p:sp>
        <p:nvSpPr>
          <p:cNvPr id="242" name="Google Shape;242;g2d149fd21ea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There are six main processes in the standards development. We will focus on the first four as they contribute to the finalization of the current draft Alaska Social Studies Standards.</a:t>
            </a:r>
            <a:endParaRPr/>
          </a:p>
        </p:txBody>
      </p:sp>
      <p:sp>
        <p:nvSpPr>
          <p:cNvPr id="247" name="Google Shape;2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cfa87b9d1b_0_3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Link to lit review - </a:t>
            </a:r>
            <a:r>
              <a:rPr lang="en-US" sz="1100" u="sng">
                <a:solidFill>
                  <a:schemeClr val="hlink"/>
                </a:solidFill>
                <a:latin typeface="Arial"/>
                <a:ea typeface="Arial"/>
                <a:cs typeface="Arial"/>
                <a:sym typeface="Arial"/>
                <a:hlinkClick r:id="rId2"/>
              </a:rPr>
              <a:t>https://docs.google.com/spreadsheets/d/1oQst9Q1dcHQ3OHett87PzoAjfHdkWc57/edit#gid=126808121</a:t>
            </a:r>
            <a:endParaRPr/>
          </a:p>
        </p:txBody>
      </p:sp>
      <p:sp>
        <p:nvSpPr>
          <p:cNvPr id="254" name="Google Shape;254;g2cfa87b9d1b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cfa87b9d1b_0_3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2cfa87b9d1b_0_3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b4ac59838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2b4ac59838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cfa87b9d1b_0_4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 each of the sample content and structure guiding principles, connect to the </a:t>
            </a:r>
            <a:r>
              <a:rPr lang="en-US"/>
              <a:t>overarching strategic goals</a:t>
            </a:r>
            <a:r>
              <a:rPr lang="en-US"/>
              <a:t> and mission/vision of the standards. Be sure to explain what is meant by “inquiry.”</a:t>
            </a:r>
            <a:endParaRPr/>
          </a:p>
        </p:txBody>
      </p:sp>
      <p:sp>
        <p:nvSpPr>
          <p:cNvPr id="272" name="Google Shape;272;g2cfa87b9d1b_0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cfa87b9d1b_0_4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2cfa87b9d1b_0_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cfa87b9d1b_0_4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2cfa87b9d1b_0_4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cfa87b9d1b_0_4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2cfa87b9d1b_0_4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d149fd21ea_0_1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Use this time to address any clarifying questions from the State Board.</a:t>
            </a:r>
            <a:endParaRPr/>
          </a:p>
        </p:txBody>
      </p:sp>
      <p:sp>
        <p:nvSpPr>
          <p:cNvPr id="302" name="Google Shape;302;g2d149fd21ea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cfa87b9d1b_0_2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2cfa87b9d1b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cfa87b9d1b_0_2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2cfa87b9d1b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d149fd21ea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d149fd21ea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b="1" lang="en-US"/>
              <a:t>Anchor Standards:</a:t>
            </a:r>
            <a:r>
              <a:rPr lang="en-US"/>
              <a:t> Anchor standards provide lenses through which the essential skills and disciplinary knowledge of inquiry and action are practiced and applied. Anchor standards remain the same through all grades and courses and align closely with the dimensions of the C3 Framework. </a:t>
            </a:r>
            <a:endParaRPr/>
          </a:p>
          <a:p>
            <a:pPr indent="-317500" lvl="1" marL="914400" rtl="0" algn="l">
              <a:spcBef>
                <a:spcPts val="0"/>
              </a:spcBef>
              <a:spcAft>
                <a:spcPts val="0"/>
              </a:spcAft>
              <a:buSzPts val="1400"/>
              <a:buChar char="○"/>
            </a:pPr>
            <a:r>
              <a:rPr b="1" lang="en-US"/>
              <a:t>Process for Developing Anchor Standards: </a:t>
            </a:r>
            <a:r>
              <a:rPr lang="en-US"/>
              <a:t>Draft versions of the anchor standards were derived from example anchor standards in other states, along with ones based on or correlated to the C3 Framework and Alaska-specific components. The EWG collaborated on reviewing the draft anchor standards, reducing the number and adjusting the language to fit Alaska’s context and needs. Adjustments were also made to the anchor standards as appropriate as the writing teams worked through creating their standards.</a:t>
            </a:r>
            <a:endParaRPr/>
          </a:p>
          <a:p>
            <a:pPr indent="-317500" lvl="0" marL="457200" rtl="0" algn="l">
              <a:spcBef>
                <a:spcPts val="0"/>
              </a:spcBef>
              <a:spcAft>
                <a:spcPts val="0"/>
              </a:spcAft>
              <a:buSzPts val="1400"/>
              <a:buChar char="●"/>
            </a:pPr>
            <a:r>
              <a:rPr b="1" lang="en-US"/>
              <a:t>Content Standards:</a:t>
            </a:r>
            <a:r>
              <a:rPr lang="en-US"/>
              <a:t> Content standards define what students should know or be able to do in a specific grade or course. They emphasize the way each discipline provides foundational knowledge and skills essential to inquiry and action. Content standards are grade specific in grades K–5 and course specific in grades 6–12.</a:t>
            </a:r>
            <a:endParaRPr/>
          </a:p>
        </p:txBody>
      </p:sp>
      <p:sp>
        <p:nvSpPr>
          <p:cNvPr id="327" name="Google Shape;327;g2d149fd21ea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d149fd21ea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d149fd21ea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b="1" lang="en-US"/>
              <a:t>Inquiry Standards:</a:t>
            </a:r>
            <a:r>
              <a:rPr lang="en-US"/>
              <a:t> The inquiry standards define key skills within social studies by grade bands (i.e., K–2, 3–5, 6–8, and 9–12). These standards are meant to be used in concert with the content standards throughout the course of study, whenever appropriate. Working both individually and collaboratively, students engage in inquiry about important issues in social studies classes. Students utilize the inquiry process to analyze foundational knowledge, develop questions, apply tools to engage in research, weigh evidence, develop and communicate conclusions, and take informed action. How these standards will be integrated into the curriculum is a collaborative decision made by the state, districts, and schools.</a:t>
            </a:r>
            <a:endParaRPr/>
          </a:p>
        </p:txBody>
      </p:sp>
      <p:sp>
        <p:nvSpPr>
          <p:cNvPr id="338" name="Google Shape;338;g2d149fd21ea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cfa87b9d1b_0_2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1200"/>
              </a:spcAft>
              <a:buClr>
                <a:schemeClr val="dk1"/>
              </a:buClr>
              <a:buSzPts val="1100"/>
              <a:buFont typeface="Arial"/>
              <a:buNone/>
            </a:pPr>
            <a:r>
              <a:t/>
            </a:r>
            <a:endParaRPr/>
          </a:p>
        </p:txBody>
      </p:sp>
      <p:sp>
        <p:nvSpPr>
          <p:cNvPr id="344" name="Google Shape;344;g2cfa87b9d1b_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fa87b9d1b_0_2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2cfa87b9d1b_0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cfa87b9d1b_0_3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2cfa87b9d1b_0_3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cfa87b9d1b_0_2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Emphasize that the 9-12 Alaska History standards are also guided by time periods and timeframes.</a:t>
            </a:r>
            <a:endParaRPr/>
          </a:p>
        </p:txBody>
      </p:sp>
      <p:sp>
        <p:nvSpPr>
          <p:cNvPr id="357" name="Google Shape;357;g2cfa87b9d1b_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d149fd21ea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g2d149fd21ea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d149fd21ea_0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2d149fd21ea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d149fd21ea_0_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2d149fd21ea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d149fd21ea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2d149fd21ea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d149fd21ea_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Emphasize that K-5 and 9-12 have separate inquiry standards. Grades 6-8 also have separate inquiry standards, but intentionally </a:t>
            </a:r>
            <a:r>
              <a:rPr lang="en-US"/>
              <a:t>incorporate</a:t>
            </a:r>
            <a:r>
              <a:rPr lang="en-US"/>
              <a:t> the inquiry anchor standards into their themes where appropriate.</a:t>
            </a:r>
            <a:endParaRPr/>
          </a:p>
        </p:txBody>
      </p:sp>
      <p:sp>
        <p:nvSpPr>
          <p:cNvPr id="396" name="Google Shape;396;g2d149fd21ea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d149fd21ea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2d149fd21ea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cfa87b9d1b_0_3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Emphasize use of the C3 FW in K-5. Highlight that for 9-12 there are stand alone civic standards and integrated civics standards by theme.</a:t>
            </a:r>
            <a:endParaRPr/>
          </a:p>
        </p:txBody>
      </p:sp>
      <p:sp>
        <p:nvSpPr>
          <p:cNvPr id="411" name="Google Shape;411;g2cfa87b9d1b_0_3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d0018e8554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2d0018e8554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d0018e8554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d0018e8554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2d0018e8554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595959"/>
              </a:buClr>
              <a:buSzPts val="1200"/>
              <a:buFont typeface="Calibri"/>
              <a:buNone/>
            </a:pPr>
            <a:fld id="{00000000-1234-1234-1234-123412341234}" type="slidenum">
              <a:rPr b="0" i="0" lang="en-US" sz="1200" u="none" cap="none" strike="noStrike">
                <a:solidFill>
                  <a:srgbClr val="595959"/>
                </a:solidFill>
                <a:latin typeface="Calibri"/>
                <a:ea typeface="Calibri"/>
                <a:cs typeface="Calibri"/>
                <a:sym typeface="Calibri"/>
              </a:rPr>
              <a:t>‹#›</a:t>
            </a:fld>
            <a:endParaRPr b="0" i="0" sz="1200" u="none" cap="none" strike="noStrike">
              <a:solidFill>
                <a:srgbClr val="595959"/>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a:highlight>
                  <a:schemeClr val="lt1"/>
                </a:highlight>
                <a:latin typeface="Arial"/>
                <a:ea typeface="Arial"/>
                <a:cs typeface="Arial"/>
                <a:sym typeface="Arial"/>
              </a:rPr>
              <a:t>Alaska’s Education Challenge Priority #3 asks us to: Close the achievement gap by ensuring equitable educational rigor and resources. A key to meeting this priority is ensuring that we have rigorous standards that are aligned to national standards and best practices in the field of study while also reflecting the local Alaska cultural and geographic contexts.</a:t>
            </a:r>
            <a:endParaRPr/>
          </a:p>
        </p:txBody>
      </p:sp>
      <p:sp>
        <p:nvSpPr>
          <p:cNvPr id="139" name="Google Shape;1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d0018e8554_0_2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2d0018e8554_0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d0018e8554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2d0018e8554_0_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2d0018e8554_0_220: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595959"/>
              </a:buClr>
              <a:buSzPts val="1000"/>
              <a:buFont typeface="Calibri"/>
              <a:buNone/>
            </a:pPr>
            <a:r>
              <a:rPr b="0" i="0" lang="en-US" sz="1000" u="none" cap="none" strike="noStrike">
                <a:solidFill>
                  <a:srgbClr val="595959"/>
                </a:solidFill>
                <a:latin typeface="Calibri"/>
                <a:ea typeface="Calibri"/>
                <a:cs typeface="Calibri"/>
                <a:sym typeface="Calibri"/>
              </a:rPr>
              <a:t>(added from Insert tab, Header &amp; Footer icon, Fixed Date and time)  1/23/2018</a:t>
            </a:r>
            <a:endParaRPr/>
          </a:p>
        </p:txBody>
      </p:sp>
      <p:sp>
        <p:nvSpPr>
          <p:cNvPr id="161" name="Google Shape;161;g2d0018e8554_0_220: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595959"/>
              </a:buClr>
              <a:buSzPts val="1100"/>
              <a:buFont typeface="Calibri"/>
              <a:buNone/>
            </a:pPr>
            <a:r>
              <a:rPr b="0" i="0" lang="en-US" sz="1100" u="none" cap="none" strike="noStrike">
                <a:solidFill>
                  <a:srgbClr val="595959"/>
                </a:solidFill>
                <a:latin typeface="Calibri"/>
                <a:ea typeface="Calibri"/>
                <a:cs typeface="Calibri"/>
                <a:sym typeface="Calibri"/>
              </a:rPr>
              <a:t>Presentation Title (added from Insert tab, Header &amp; Footer icon)</a:t>
            </a:r>
            <a:endParaRPr/>
          </a:p>
        </p:txBody>
      </p:sp>
      <p:sp>
        <p:nvSpPr>
          <p:cNvPr id="162" name="Google Shape;162;g2d0018e8554_0_2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595959"/>
              </a:buClr>
              <a:buSzPts val="1200"/>
              <a:buFont typeface="Calibri"/>
              <a:buNone/>
            </a:pPr>
            <a:fld id="{00000000-1234-1234-1234-123412341234}" type="slidenum">
              <a:rPr b="0" i="0" lang="en-US" sz="1200" u="none" cap="none" strike="noStrike">
                <a:solidFill>
                  <a:srgbClr val="595959"/>
                </a:solidFill>
                <a:latin typeface="Calibri"/>
                <a:ea typeface="Calibri"/>
                <a:cs typeface="Calibri"/>
                <a:sym typeface="Calibri"/>
              </a:rPr>
              <a:t>‹#›</a:t>
            </a:fld>
            <a:endParaRPr b="0" i="0" sz="1200" u="none" cap="none" strike="noStrike">
              <a:solidFill>
                <a:srgbClr val="595959"/>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cfa87b9d1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2cfa87b9d1b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2cfa87b9d1b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Franklin Gothic"/>
              <a:buNone/>
            </a:pPr>
            <a:fld id="{00000000-1234-1234-1234-123412341234}" type="slidenum">
              <a:rPr b="0" i="0" lang="en-US" sz="1200" u="none" cap="none" strike="noStrike">
                <a:solidFill>
                  <a:srgbClr val="000000"/>
                </a:solidFill>
                <a:latin typeface="Franklin Gothic"/>
                <a:ea typeface="Franklin Gothic"/>
                <a:cs typeface="Franklin Gothic"/>
                <a:sym typeface="Franklin Gothic"/>
              </a:rPr>
              <a:t>‹#›</a:t>
            </a:fld>
            <a:endParaRPr b="0" i="0" sz="1200" u="none" cap="none" strike="noStrike">
              <a:solidFill>
                <a:srgbClr val="000000"/>
              </a:solidFill>
              <a:latin typeface="Franklin Gothic"/>
              <a:ea typeface="Franklin Gothic"/>
              <a:cs typeface="Franklin Gothic"/>
              <a:sym typeface="Franklin 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9"/>
          <p:cNvSpPr txBox="1"/>
          <p:nvPr>
            <p:ph type="ctrTitle"/>
          </p:nvPr>
        </p:nvSpPr>
        <p:spPr>
          <a:xfrm>
            <a:off x="913689" y="808651"/>
            <a:ext cx="10363200" cy="23749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94A6B"/>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9"/>
          <p:cNvSpPr txBox="1"/>
          <p:nvPr>
            <p:ph idx="1" type="subTitle"/>
          </p:nvPr>
        </p:nvSpPr>
        <p:spPr>
          <a:xfrm>
            <a:off x="913689" y="3339546"/>
            <a:ext cx="103632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22" name="Google Shape;22;p9"/>
          <p:cNvGrpSpPr/>
          <p:nvPr/>
        </p:nvGrpSpPr>
        <p:grpSpPr>
          <a:xfrm>
            <a:off x="0" y="6644302"/>
            <a:ext cx="12192000" cy="248534"/>
            <a:chOff x="0" y="6644302"/>
            <a:chExt cx="12192000" cy="248534"/>
          </a:xfrm>
        </p:grpSpPr>
        <p:sp>
          <p:nvSpPr>
            <p:cNvPr id="23" name="Google Shape;23;p9"/>
            <p:cNvSpPr/>
            <p:nvPr/>
          </p:nvSpPr>
          <p:spPr>
            <a:xfrm rot="-5400000">
              <a:off x="4600956" y="2044992"/>
              <a:ext cx="246888" cy="9448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 name="Google Shape;24;p9"/>
            <p:cNvSpPr/>
            <p:nvPr/>
          </p:nvSpPr>
          <p:spPr>
            <a:xfrm rot="-5400000">
              <a:off x="9783827" y="6309275"/>
              <a:ext cx="24434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9"/>
            <p:cNvSpPr/>
            <p:nvPr/>
          </p:nvSpPr>
          <p:spPr>
            <a:xfrm rot="-5400000">
              <a:off x="11612627" y="6309628"/>
              <a:ext cx="24434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9"/>
            <p:cNvSpPr/>
            <p:nvPr/>
          </p:nvSpPr>
          <p:spPr>
            <a:xfrm rot="-5400000">
              <a:off x="10698227" y="6309275"/>
              <a:ext cx="24434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7" name="Google Shape;27;p9"/>
          <p:cNvGrpSpPr/>
          <p:nvPr/>
        </p:nvGrpSpPr>
        <p:grpSpPr>
          <a:xfrm>
            <a:off x="-1" y="-16410"/>
            <a:ext cx="12192000" cy="244698"/>
            <a:chOff x="-1" y="-16410"/>
            <a:chExt cx="12192000" cy="244698"/>
          </a:xfrm>
        </p:grpSpPr>
        <p:sp>
          <p:nvSpPr>
            <p:cNvPr id="28" name="Google Shape;28;p9"/>
            <p:cNvSpPr/>
            <p:nvPr/>
          </p:nvSpPr>
          <p:spPr>
            <a:xfrm rot="5400000">
              <a:off x="7345602" y="-4618462"/>
              <a:ext cx="243994" cy="9448801"/>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9"/>
            <p:cNvSpPr/>
            <p:nvPr/>
          </p:nvSpPr>
          <p:spPr>
            <a:xfrm rot="5400000">
              <a:off x="2163826" y="-351085"/>
              <a:ext cx="24434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rot="5400000">
              <a:off x="335026" y="-351437"/>
              <a:ext cx="24434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rot="5400000">
              <a:off x="1249426" y="-351085"/>
              <a:ext cx="24434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2" name="Google Shape;32;p9"/>
          <p:cNvGrpSpPr/>
          <p:nvPr/>
        </p:nvGrpSpPr>
        <p:grpSpPr>
          <a:xfrm>
            <a:off x="11946944" y="0"/>
            <a:ext cx="244699" cy="6858000"/>
            <a:chOff x="-709" y="0"/>
            <a:chExt cx="491525" cy="6858000"/>
          </a:xfrm>
        </p:grpSpPr>
        <p:sp>
          <p:nvSpPr>
            <p:cNvPr id="33" name="Google Shape;33;p9"/>
            <p:cNvSpPr/>
            <p:nvPr/>
          </p:nvSpPr>
          <p:spPr>
            <a:xfrm>
              <a:off x="0" y="0"/>
              <a:ext cx="490816" cy="4114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0" y="4114800"/>
              <a:ext cx="49081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709" y="5943600"/>
              <a:ext cx="49081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0" y="5029200"/>
              <a:ext cx="49081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7" name="Google Shape;37;p9"/>
          <p:cNvGrpSpPr/>
          <p:nvPr/>
        </p:nvGrpSpPr>
        <p:grpSpPr>
          <a:xfrm rot="10800000">
            <a:off x="-1418" y="0"/>
            <a:ext cx="244699" cy="6858000"/>
            <a:chOff x="-709" y="0"/>
            <a:chExt cx="491525" cy="6858000"/>
          </a:xfrm>
        </p:grpSpPr>
        <p:sp>
          <p:nvSpPr>
            <p:cNvPr id="38" name="Google Shape;38;p9"/>
            <p:cNvSpPr/>
            <p:nvPr/>
          </p:nvSpPr>
          <p:spPr>
            <a:xfrm>
              <a:off x="0" y="0"/>
              <a:ext cx="490816" cy="4114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0" y="4114800"/>
              <a:ext cx="49081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709" y="5943600"/>
              <a:ext cx="49081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0" y="5029200"/>
              <a:ext cx="49081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2" name="Google Shape;42;p9"/>
          <p:cNvSpPr txBox="1"/>
          <p:nvPr/>
        </p:nvSpPr>
        <p:spPr>
          <a:xfrm>
            <a:off x="4037888" y="6634541"/>
            <a:ext cx="411480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chemeClr val="lt1"/>
                </a:solidFill>
                <a:latin typeface="Calibri"/>
                <a:ea typeface="Calibri"/>
                <a:cs typeface="Calibri"/>
                <a:sym typeface="Calibri"/>
              </a:rPr>
              <a:t>An Excellent Education for Every Student Every Day</a:t>
            </a:r>
            <a:endParaRPr/>
          </a:p>
        </p:txBody>
      </p:sp>
      <p:pic>
        <p:nvPicPr>
          <p:cNvPr descr="Logo&#10;&#10;Description automatically generated" id="43" name="Google Shape;43;p9"/>
          <p:cNvPicPr preferRelativeResize="0"/>
          <p:nvPr/>
        </p:nvPicPr>
        <p:blipFill rotWithShape="1">
          <a:blip r:embed="rId2">
            <a:alphaModFix/>
          </a:blip>
          <a:srcRect b="0" l="0" r="0" t="0"/>
          <a:stretch/>
        </p:blipFill>
        <p:spPr>
          <a:xfrm>
            <a:off x="5354927" y="5123402"/>
            <a:ext cx="1480724" cy="13626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0" name="Shape 100"/>
        <p:cNvGrpSpPr/>
        <p:nvPr/>
      </p:nvGrpSpPr>
      <p:grpSpPr>
        <a:xfrm>
          <a:off x="0" y="0"/>
          <a:ext cx="0" cy="0"/>
          <a:chOff x="0" y="0"/>
          <a:chExt cx="0" cy="0"/>
        </a:xfrm>
      </p:grpSpPr>
      <p:sp>
        <p:nvSpPr>
          <p:cNvPr id="101" name="Google Shape;10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4A6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103" name="Google Shape;103;p18"/>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4A6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107" name="Google Shape;107;p19"/>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ark">
  <p:cSld name="Agenda Dark">
    <p:spTree>
      <p:nvGrpSpPr>
        <p:cNvPr id="108" name="Shape 108"/>
        <p:cNvGrpSpPr/>
        <p:nvPr/>
      </p:nvGrpSpPr>
      <p:grpSpPr>
        <a:xfrm>
          <a:off x="0" y="0"/>
          <a:ext cx="0" cy="0"/>
          <a:chOff x="0" y="0"/>
          <a:chExt cx="0" cy="0"/>
        </a:xfrm>
      </p:grpSpPr>
      <p:sp>
        <p:nvSpPr>
          <p:cNvPr id="109" name="Google Shape;109;g2d0018e8554_0_211"/>
          <p:cNvSpPr txBox="1"/>
          <p:nvPr>
            <p:ph type="title"/>
          </p:nvPr>
        </p:nvSpPr>
        <p:spPr>
          <a:xfrm>
            <a:off x="458724" y="0"/>
            <a:ext cx="11274600" cy="10515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194A6B"/>
              </a:buClr>
              <a:buSzPts val="44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g2d0018e8554_0_211"/>
          <p:cNvSpPr txBox="1"/>
          <p:nvPr>
            <p:ph idx="1" type="body"/>
          </p:nvPr>
        </p:nvSpPr>
        <p:spPr>
          <a:xfrm>
            <a:off x="458724" y="1307592"/>
            <a:ext cx="11274600" cy="4498800"/>
          </a:xfrm>
          <a:prstGeom prst="rect">
            <a:avLst/>
          </a:prstGeom>
          <a:noFill/>
          <a:ln>
            <a:noFill/>
          </a:ln>
        </p:spPr>
        <p:txBody>
          <a:bodyPr anchorCtr="0" anchor="t" bIns="45700" lIns="91425" spcFirstLastPara="1" rIns="91425" wrap="square" tIns="0">
            <a:normAutofit/>
          </a:bodyPr>
          <a:lstStyle>
            <a:lvl1pPr indent="-342900" lvl="0" marL="457200" rtl="0" algn="l">
              <a:lnSpc>
                <a:spcPct val="125000"/>
              </a:lnSpc>
              <a:spcBef>
                <a:spcPts val="1350"/>
              </a:spcBef>
              <a:spcAft>
                <a:spcPts val="0"/>
              </a:spcAft>
              <a:buClr>
                <a:schemeClr val="dk1"/>
              </a:buClr>
              <a:buSzPts val="1800"/>
              <a:buFont typeface="Calibri"/>
              <a:buAutoNum type="arabicPeriod"/>
              <a:defRPr sz="1800"/>
            </a:lvl1pPr>
            <a:lvl2pPr indent="-342900" lvl="1" marL="914400" rtl="0" algn="l">
              <a:lnSpc>
                <a:spcPct val="125000"/>
              </a:lnSpc>
              <a:spcBef>
                <a:spcPts val="450"/>
              </a:spcBef>
              <a:spcAft>
                <a:spcPts val="0"/>
              </a:spcAft>
              <a:buClr>
                <a:schemeClr val="dk1"/>
              </a:buClr>
              <a:buSzPts val="1800"/>
              <a:buFont typeface="Calibri"/>
              <a:buAutoNum type="alphaLcPeriod"/>
              <a:defRPr sz="1800"/>
            </a:lvl2pPr>
            <a:lvl3pPr indent="-342900" lvl="2" marL="1371600" rtl="0" algn="l">
              <a:lnSpc>
                <a:spcPct val="125000"/>
              </a:lnSpc>
              <a:spcBef>
                <a:spcPts val="450"/>
              </a:spcBef>
              <a:spcAft>
                <a:spcPts val="0"/>
              </a:spcAft>
              <a:buClr>
                <a:schemeClr val="dk1"/>
              </a:buClr>
              <a:buSzPts val="1800"/>
              <a:buFont typeface="Calibri"/>
              <a:buAutoNum type="romanLcPeriod"/>
              <a:defRPr sz="1800"/>
            </a:lvl3pPr>
            <a:lvl4pPr indent="-342900" lvl="3" marL="1828800" rtl="0" algn="l">
              <a:lnSpc>
                <a:spcPct val="125000"/>
              </a:lnSpc>
              <a:spcBef>
                <a:spcPts val="450"/>
              </a:spcBef>
              <a:spcAft>
                <a:spcPts val="0"/>
              </a:spcAft>
              <a:buClr>
                <a:schemeClr val="dk1"/>
              </a:buClr>
              <a:buSzPts val="1800"/>
              <a:buFont typeface="Calibri"/>
              <a:buAutoNum type="arabicParenR"/>
              <a:defRPr sz="1800"/>
            </a:lvl4pPr>
            <a:lvl5pPr indent="-342900" lvl="4" marL="2286000" rtl="0" algn="l">
              <a:lnSpc>
                <a:spcPct val="125000"/>
              </a:lnSpc>
              <a:spcBef>
                <a:spcPts val="450"/>
              </a:spcBef>
              <a:spcAft>
                <a:spcPts val="0"/>
              </a:spcAft>
              <a:buClr>
                <a:schemeClr val="dk1"/>
              </a:buClr>
              <a:buSzPts val="1800"/>
              <a:buFont typeface="Calibri"/>
              <a:buAutoNum type="alphaLcParenR"/>
              <a:defRPr sz="18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1" name="Google Shape;111;g2d0018e8554_0_21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4A6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Font typeface="Arial"/>
              <a:buChar char="•"/>
              <a:defRPr sz="3200"/>
            </a:lvl1pPr>
            <a:lvl2pPr indent="-406400" lvl="1" marL="914400" algn="l">
              <a:lnSpc>
                <a:spcPct val="90000"/>
              </a:lnSpc>
              <a:spcBef>
                <a:spcPts val="500"/>
              </a:spcBef>
              <a:spcAft>
                <a:spcPts val="0"/>
              </a:spcAft>
              <a:buClr>
                <a:schemeClr val="dk1"/>
              </a:buClr>
              <a:buSzPts val="2800"/>
              <a:buFont typeface="Arial"/>
              <a:buChar char="•"/>
              <a:defRPr sz="2800"/>
            </a:lvl2pPr>
            <a:lvl3pPr indent="-381000" lvl="2" marL="1371600" algn="l">
              <a:lnSpc>
                <a:spcPct val="90000"/>
              </a:lnSpc>
              <a:spcBef>
                <a:spcPts val="500"/>
              </a:spcBef>
              <a:spcAft>
                <a:spcPts val="0"/>
              </a:spcAft>
              <a:buClr>
                <a:schemeClr val="dk1"/>
              </a:buClr>
              <a:buSzPts val="2400"/>
              <a:buFont typeface="Arial"/>
              <a:buChar char="•"/>
              <a:defRPr sz="2400"/>
            </a:lvl3pPr>
            <a:lvl4pPr indent="-355600" lvl="3" marL="1828800" algn="l">
              <a:lnSpc>
                <a:spcPct val="90000"/>
              </a:lnSpc>
              <a:spcBef>
                <a:spcPts val="500"/>
              </a:spcBef>
              <a:spcAft>
                <a:spcPts val="0"/>
              </a:spcAft>
              <a:buClr>
                <a:schemeClr val="dk1"/>
              </a:buClr>
              <a:buSzPts val="2000"/>
              <a:buFont typeface="Arial"/>
              <a:buChar char="•"/>
              <a:defRPr sz="2000"/>
            </a:lvl4pPr>
            <a:lvl5pPr indent="-355600" lvl="4" marL="2286000" algn="l">
              <a:lnSpc>
                <a:spcPct val="90000"/>
              </a:lnSpc>
              <a:spcBef>
                <a:spcPts val="500"/>
              </a:spcBef>
              <a:spcAft>
                <a:spcPts val="0"/>
              </a:spcAft>
              <a:buClr>
                <a:schemeClr val="dk1"/>
              </a:buClr>
              <a:buSzPts val="2000"/>
              <a:buFont typeface="Arial"/>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47" name="Google Shape;47;p10"/>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4A6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Font typeface="Arial"/>
              <a:buChar char="•"/>
              <a:defRPr sz="3200"/>
            </a:lvl1pPr>
            <a:lvl2pPr indent="-406400" lvl="1" marL="914400" algn="l">
              <a:lnSpc>
                <a:spcPct val="90000"/>
              </a:lnSpc>
              <a:spcBef>
                <a:spcPts val="500"/>
              </a:spcBef>
              <a:spcAft>
                <a:spcPts val="0"/>
              </a:spcAft>
              <a:buClr>
                <a:schemeClr val="dk1"/>
              </a:buClr>
              <a:buSzPts val="2800"/>
              <a:buFont typeface="Arial"/>
              <a:buChar char="•"/>
              <a:defRPr sz="2800"/>
            </a:lvl2pPr>
            <a:lvl3pPr indent="-381000" lvl="2" marL="1371600" algn="l">
              <a:lnSpc>
                <a:spcPct val="90000"/>
              </a:lnSpc>
              <a:spcBef>
                <a:spcPts val="500"/>
              </a:spcBef>
              <a:spcAft>
                <a:spcPts val="0"/>
              </a:spcAft>
              <a:buClr>
                <a:schemeClr val="dk1"/>
              </a:buClr>
              <a:buSzPts val="2400"/>
              <a:buFont typeface="Arial"/>
              <a:buChar char="•"/>
              <a:defRPr sz="2400"/>
            </a:lvl3pPr>
            <a:lvl4pPr indent="-355600" lvl="3" marL="1828800" algn="l">
              <a:lnSpc>
                <a:spcPct val="90000"/>
              </a:lnSpc>
              <a:spcBef>
                <a:spcPts val="500"/>
              </a:spcBef>
              <a:spcAft>
                <a:spcPts val="0"/>
              </a:spcAft>
              <a:buClr>
                <a:schemeClr val="dk1"/>
              </a:buClr>
              <a:buSzPts val="2000"/>
              <a:buFont typeface="Arial"/>
              <a:buChar char="•"/>
              <a:defRPr sz="2000"/>
            </a:lvl4pPr>
            <a:lvl5pPr indent="-355600" lvl="4" marL="2286000" algn="l">
              <a:lnSpc>
                <a:spcPct val="90000"/>
              </a:lnSpc>
              <a:spcBef>
                <a:spcPts val="500"/>
              </a:spcBef>
              <a:spcAft>
                <a:spcPts val="0"/>
              </a:spcAft>
              <a:buClr>
                <a:schemeClr val="dk1"/>
              </a:buClr>
              <a:buSzPts val="2000"/>
              <a:buFont typeface="Arial"/>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52" name="Google Shape;52;p11"/>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12"/>
          <p:cNvSpPr txBox="1"/>
          <p:nvPr>
            <p:ph type="title"/>
          </p:nvPr>
        </p:nvSpPr>
        <p:spPr>
          <a:xfrm>
            <a:off x="914399" y="1709738"/>
            <a:ext cx="1043305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94A6B"/>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2"/>
          <p:cNvSpPr txBox="1"/>
          <p:nvPr>
            <p:ph idx="1" type="body"/>
          </p:nvPr>
        </p:nvSpPr>
        <p:spPr>
          <a:xfrm>
            <a:off x="914399" y="4589463"/>
            <a:ext cx="1043305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grpSp>
        <p:nvGrpSpPr>
          <p:cNvPr id="56" name="Google Shape;56;p12"/>
          <p:cNvGrpSpPr/>
          <p:nvPr/>
        </p:nvGrpSpPr>
        <p:grpSpPr>
          <a:xfrm rot="5400000">
            <a:off x="3306650" y="-3323061"/>
            <a:ext cx="244699" cy="6858000"/>
            <a:chOff x="-709" y="0"/>
            <a:chExt cx="491525" cy="6858000"/>
          </a:xfrm>
        </p:grpSpPr>
        <p:sp>
          <p:nvSpPr>
            <p:cNvPr id="57" name="Google Shape;57;p12"/>
            <p:cNvSpPr/>
            <p:nvPr/>
          </p:nvSpPr>
          <p:spPr>
            <a:xfrm>
              <a:off x="0" y="0"/>
              <a:ext cx="490816" cy="4114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2"/>
            <p:cNvSpPr/>
            <p:nvPr/>
          </p:nvSpPr>
          <p:spPr>
            <a:xfrm>
              <a:off x="0" y="4114800"/>
              <a:ext cx="49081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 name="Google Shape;59;p12"/>
            <p:cNvSpPr/>
            <p:nvPr/>
          </p:nvSpPr>
          <p:spPr>
            <a:xfrm>
              <a:off x="-709" y="5943600"/>
              <a:ext cx="49081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12"/>
            <p:cNvSpPr/>
            <p:nvPr/>
          </p:nvSpPr>
          <p:spPr>
            <a:xfrm>
              <a:off x="0" y="5029200"/>
              <a:ext cx="49081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1" name="Google Shape;61;p12"/>
          <p:cNvGrpSpPr/>
          <p:nvPr/>
        </p:nvGrpSpPr>
        <p:grpSpPr>
          <a:xfrm>
            <a:off x="11946944" y="0"/>
            <a:ext cx="244699" cy="6858000"/>
            <a:chOff x="-709" y="0"/>
            <a:chExt cx="491525" cy="6858000"/>
          </a:xfrm>
        </p:grpSpPr>
        <p:sp>
          <p:nvSpPr>
            <p:cNvPr id="62" name="Google Shape;62;p12"/>
            <p:cNvSpPr/>
            <p:nvPr/>
          </p:nvSpPr>
          <p:spPr>
            <a:xfrm>
              <a:off x="0" y="0"/>
              <a:ext cx="490816" cy="4114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 name="Google Shape;63;p12"/>
            <p:cNvSpPr/>
            <p:nvPr/>
          </p:nvSpPr>
          <p:spPr>
            <a:xfrm>
              <a:off x="0" y="4114800"/>
              <a:ext cx="49081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2"/>
            <p:cNvSpPr/>
            <p:nvPr/>
          </p:nvSpPr>
          <p:spPr>
            <a:xfrm>
              <a:off x="-709" y="5943600"/>
              <a:ext cx="49081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 name="Google Shape;65;p12"/>
            <p:cNvSpPr/>
            <p:nvPr/>
          </p:nvSpPr>
          <p:spPr>
            <a:xfrm>
              <a:off x="0" y="5029200"/>
              <a:ext cx="49081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6" name="Google Shape;66;p12"/>
          <p:cNvGrpSpPr/>
          <p:nvPr/>
        </p:nvGrpSpPr>
        <p:grpSpPr>
          <a:xfrm rot="10800000">
            <a:off x="-356" y="18864"/>
            <a:ext cx="244699" cy="6858000"/>
            <a:chOff x="-709" y="0"/>
            <a:chExt cx="491525" cy="6858000"/>
          </a:xfrm>
        </p:grpSpPr>
        <p:sp>
          <p:nvSpPr>
            <p:cNvPr id="67" name="Google Shape;67;p12"/>
            <p:cNvSpPr/>
            <p:nvPr/>
          </p:nvSpPr>
          <p:spPr>
            <a:xfrm>
              <a:off x="0" y="0"/>
              <a:ext cx="490816" cy="4114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 name="Google Shape;68;p12"/>
            <p:cNvSpPr/>
            <p:nvPr/>
          </p:nvSpPr>
          <p:spPr>
            <a:xfrm>
              <a:off x="0" y="4114800"/>
              <a:ext cx="49081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12"/>
            <p:cNvSpPr/>
            <p:nvPr/>
          </p:nvSpPr>
          <p:spPr>
            <a:xfrm>
              <a:off x="-709" y="5943600"/>
              <a:ext cx="49081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12"/>
            <p:cNvSpPr/>
            <p:nvPr/>
          </p:nvSpPr>
          <p:spPr>
            <a:xfrm>
              <a:off x="0" y="5029200"/>
              <a:ext cx="49081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1" name="Google Shape;71;p12"/>
          <p:cNvSpPr/>
          <p:nvPr/>
        </p:nvSpPr>
        <p:spPr>
          <a:xfrm rot="-5400000">
            <a:off x="7377935" y="-4587423"/>
            <a:ext cx="246888" cy="9381242"/>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72" name="Google Shape;72;p12"/>
          <p:cNvGrpSpPr/>
          <p:nvPr/>
        </p:nvGrpSpPr>
        <p:grpSpPr>
          <a:xfrm>
            <a:off x="0" y="6644302"/>
            <a:ext cx="12192000" cy="248534"/>
            <a:chOff x="0" y="6644302"/>
            <a:chExt cx="12192000" cy="248534"/>
          </a:xfrm>
        </p:grpSpPr>
        <p:sp>
          <p:nvSpPr>
            <p:cNvPr id="73" name="Google Shape;73;p12"/>
            <p:cNvSpPr/>
            <p:nvPr/>
          </p:nvSpPr>
          <p:spPr>
            <a:xfrm rot="-5400000">
              <a:off x="4600956" y="2044992"/>
              <a:ext cx="246888" cy="9448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12"/>
            <p:cNvSpPr/>
            <p:nvPr/>
          </p:nvSpPr>
          <p:spPr>
            <a:xfrm rot="-5400000">
              <a:off x="9783827" y="6309275"/>
              <a:ext cx="24434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12"/>
            <p:cNvSpPr/>
            <p:nvPr/>
          </p:nvSpPr>
          <p:spPr>
            <a:xfrm rot="-5400000">
              <a:off x="11612627" y="6309628"/>
              <a:ext cx="24434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12"/>
            <p:cNvSpPr/>
            <p:nvPr/>
          </p:nvSpPr>
          <p:spPr>
            <a:xfrm rot="-5400000">
              <a:off x="10698227" y="6309275"/>
              <a:ext cx="24434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7" name="Google Shape;77;p12"/>
          <p:cNvSpPr txBox="1"/>
          <p:nvPr/>
        </p:nvSpPr>
        <p:spPr>
          <a:xfrm>
            <a:off x="4037888" y="6634541"/>
            <a:ext cx="411480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chemeClr val="lt1"/>
                </a:solidFill>
                <a:latin typeface="Calibri"/>
                <a:ea typeface="Calibri"/>
                <a:cs typeface="Calibri"/>
                <a:sym typeface="Calibri"/>
              </a:rPr>
              <a:t>An Excellent Education for Every Student Every Day</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8" name="Shape 78"/>
        <p:cNvGrpSpPr/>
        <p:nvPr/>
      </p:nvGrpSpPr>
      <p:grpSpPr>
        <a:xfrm>
          <a:off x="0" y="0"/>
          <a:ext cx="0" cy="0"/>
          <a:chOff x="0" y="0"/>
          <a:chExt cx="0" cy="0"/>
        </a:xfrm>
      </p:grpSpPr>
      <p:sp>
        <p:nvSpPr>
          <p:cNvPr id="79" name="Google Shape;79;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4A6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1" sz="28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 name="Google Shape;81;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1" sz="28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3" name="Google Shape;83;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84" name="Google Shape;84;p13"/>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4A6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10;&#10;Description automatically generated" id="87" name="Google Shape;87;p14"/>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pic>
        <p:nvPicPr>
          <p:cNvPr descr="Logo&#10;&#10;Description automatically generated" id="89" name="Google Shape;89;p15"/>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 name="Shape 90"/>
        <p:cNvGrpSpPr/>
        <p:nvPr/>
      </p:nvGrpSpPr>
      <p:grpSpPr>
        <a:xfrm>
          <a:off x="0" y="0"/>
          <a:ext cx="0" cy="0"/>
          <a:chOff x="0" y="0"/>
          <a:chExt cx="0" cy="0"/>
        </a:xfrm>
      </p:grpSpPr>
      <p:sp>
        <p:nvSpPr>
          <p:cNvPr id="91" name="Google Shape;91;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94A6B"/>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3" name="Google Shape;93;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descr="Logo&#10;&#10;Description automatically generated" id="94" name="Google Shape;94;p16"/>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5" name="Shape 95"/>
        <p:cNvGrpSpPr/>
        <p:nvPr/>
      </p:nvGrpSpPr>
      <p:grpSpPr>
        <a:xfrm>
          <a:off x="0" y="0"/>
          <a:ext cx="0" cy="0"/>
          <a:chOff x="0" y="0"/>
          <a:chExt cx="0" cy="0"/>
        </a:xfrm>
      </p:grpSpPr>
      <p:sp>
        <p:nvSpPr>
          <p:cNvPr id="96" name="Google Shape;96;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94A6B"/>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7"/>
          <p:cNvSpPr/>
          <p:nvPr>
            <p:ph idx="2" type="pic"/>
          </p:nvPr>
        </p:nvSpPr>
        <p:spPr>
          <a:xfrm>
            <a:off x="5183188" y="987425"/>
            <a:ext cx="6172200" cy="4873625"/>
          </a:xfrm>
          <a:prstGeom prst="rect">
            <a:avLst/>
          </a:prstGeom>
          <a:noFill/>
          <a:ln>
            <a:noFill/>
          </a:ln>
        </p:spPr>
      </p:sp>
      <p:sp>
        <p:nvSpPr>
          <p:cNvPr id="98" name="Google Shape;98;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descr="Logo&#10;&#10;Description automatically generated" id="99" name="Google Shape;99;p17"/>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nvSpPr>
        <p:spPr>
          <a:xfrm>
            <a:off x="10404747" y="6362700"/>
            <a:ext cx="781249"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
        <p:nvSpPr>
          <p:cNvPr id="11" name="Google Shape;1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94A6B"/>
              </a:buClr>
              <a:buSzPts val="4400"/>
              <a:buFont typeface="Calibri"/>
              <a:buNone/>
              <a:defRPr b="1" i="0" sz="4400" u="none" cap="none" strike="noStrike">
                <a:solidFill>
                  <a:srgbClr val="194A6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3" name="Google Shape;13;p8"/>
          <p:cNvGrpSpPr/>
          <p:nvPr/>
        </p:nvGrpSpPr>
        <p:grpSpPr>
          <a:xfrm rot="10800000">
            <a:off x="0" y="0"/>
            <a:ext cx="244699" cy="6858000"/>
            <a:chOff x="-709" y="0"/>
            <a:chExt cx="491525" cy="6858000"/>
          </a:xfrm>
        </p:grpSpPr>
        <p:sp>
          <p:nvSpPr>
            <p:cNvPr id="14" name="Google Shape;14;p8"/>
            <p:cNvSpPr/>
            <p:nvPr/>
          </p:nvSpPr>
          <p:spPr>
            <a:xfrm>
              <a:off x="0" y="0"/>
              <a:ext cx="490816" cy="4114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 name="Google Shape;15;p8"/>
            <p:cNvSpPr/>
            <p:nvPr/>
          </p:nvSpPr>
          <p:spPr>
            <a:xfrm>
              <a:off x="0" y="4114800"/>
              <a:ext cx="49081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8"/>
            <p:cNvSpPr/>
            <p:nvPr/>
          </p:nvSpPr>
          <p:spPr>
            <a:xfrm>
              <a:off x="-709" y="5943600"/>
              <a:ext cx="49081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8"/>
            <p:cNvSpPr/>
            <p:nvPr/>
          </p:nvSpPr>
          <p:spPr>
            <a:xfrm>
              <a:off x="0" y="5029200"/>
              <a:ext cx="49081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8" name="Google Shape;18;p8"/>
          <p:cNvSpPr txBox="1"/>
          <p:nvPr/>
        </p:nvSpPr>
        <p:spPr>
          <a:xfrm rot="-5400000">
            <a:off x="-1935228" y="4662100"/>
            <a:ext cx="411480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chemeClr val="lt1"/>
                </a:solidFill>
                <a:latin typeface="Calibri"/>
                <a:ea typeface="Calibri"/>
                <a:cs typeface="Calibri"/>
                <a:sym typeface="Calibri"/>
              </a:rPr>
              <a:t>An Excellent Education for Every Student Every Day</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ph type="ctrTitle"/>
          </p:nvPr>
        </p:nvSpPr>
        <p:spPr>
          <a:xfrm>
            <a:off x="913689" y="808651"/>
            <a:ext cx="10363200" cy="237492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94A6B"/>
              </a:buClr>
              <a:buSzPts val="6000"/>
              <a:buFont typeface="Calibri"/>
              <a:buNone/>
            </a:pPr>
            <a:r>
              <a:rPr lang="en-US"/>
              <a:t>State Board Presentation: 2024 Alaska Social Studies Standards</a:t>
            </a:r>
            <a:endParaRPr/>
          </a:p>
        </p:txBody>
      </p:sp>
      <p:sp>
        <p:nvSpPr>
          <p:cNvPr id="117" name="Google Shape;117;p1"/>
          <p:cNvSpPr txBox="1"/>
          <p:nvPr>
            <p:ph idx="1" type="subTitle"/>
          </p:nvPr>
        </p:nvSpPr>
        <p:spPr>
          <a:xfrm>
            <a:off x="913689" y="3339546"/>
            <a:ext cx="10363200" cy="1655762"/>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lang="en-US"/>
              <a:t>Alaska Department of Education and Early Development</a:t>
            </a:r>
            <a:endParaRPr/>
          </a:p>
          <a:p>
            <a:pPr indent="0" lvl="0" marL="0" rtl="0" algn="ctr">
              <a:lnSpc>
                <a:spcPct val="90000"/>
              </a:lnSpc>
              <a:spcBef>
                <a:spcPts val="1000"/>
              </a:spcBef>
              <a:spcAft>
                <a:spcPts val="0"/>
              </a:spcAft>
              <a:buClr>
                <a:schemeClr val="dk1"/>
              </a:buClr>
              <a:buSzPts val="2000"/>
              <a:buNone/>
            </a:pPr>
            <a:r>
              <a:rPr lang="en-US" sz="2000"/>
              <a:t>Kelly Manning</a:t>
            </a:r>
            <a:r>
              <a:rPr lang="en-US" sz="2000"/>
              <a:t>, Deputy Director for Alaska Department of Education and Early Development</a:t>
            </a:r>
            <a:endParaRPr/>
          </a:p>
          <a:p>
            <a:pPr indent="0" lvl="0" marL="0" rtl="0" algn="ctr">
              <a:lnSpc>
                <a:spcPct val="90000"/>
              </a:lnSpc>
              <a:spcBef>
                <a:spcPts val="1000"/>
              </a:spcBef>
              <a:spcAft>
                <a:spcPts val="0"/>
              </a:spcAft>
              <a:buClr>
                <a:schemeClr val="dk1"/>
              </a:buClr>
              <a:buSzPts val="2000"/>
              <a:buNone/>
            </a:pPr>
            <a:r>
              <a:rPr lang="en-US" sz="2000"/>
              <a:t>Kimberly Imel</a:t>
            </a:r>
            <a:r>
              <a:rPr lang="en-US" sz="2000"/>
              <a:t>, Researcher at American Institutes for Research</a:t>
            </a:r>
            <a:endParaRPr/>
          </a:p>
          <a:p>
            <a:pPr indent="0" lvl="0" marL="0" rtl="0" algn="ctr">
              <a:lnSpc>
                <a:spcPct val="90000"/>
              </a:lnSpc>
              <a:spcBef>
                <a:spcPts val="1000"/>
              </a:spcBef>
              <a:spcAft>
                <a:spcPts val="0"/>
              </a:spcAft>
              <a:buClr>
                <a:schemeClr val="dk1"/>
              </a:buClr>
              <a:buSzPts val="2000"/>
              <a:buNone/>
            </a:pPr>
            <a:r>
              <a:rPr lang="en-US" sz="2000"/>
              <a:t>October 8-9,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grpSp>
        <p:nvGrpSpPr>
          <p:cNvPr id="181" name="Google Shape;181;g2cfa87b9d1b_0_9"/>
          <p:cNvGrpSpPr/>
          <p:nvPr/>
        </p:nvGrpSpPr>
        <p:grpSpPr>
          <a:xfrm>
            <a:off x="1259124" y="785499"/>
            <a:ext cx="6860728" cy="5637508"/>
            <a:chOff x="-124" y="260695"/>
            <a:chExt cx="6823880" cy="5923619"/>
          </a:xfrm>
        </p:grpSpPr>
        <p:sp>
          <p:nvSpPr>
            <p:cNvPr id="182" name="Google Shape;182;g2cfa87b9d1b_0_9"/>
            <p:cNvSpPr/>
            <p:nvPr/>
          </p:nvSpPr>
          <p:spPr>
            <a:xfrm rot="5400000">
              <a:off x="108026" y="1992196"/>
              <a:ext cx="1560600" cy="1776900"/>
            </a:xfrm>
            <a:prstGeom prst="bentUpArrow">
              <a:avLst>
                <a:gd fmla="val 32840" name="adj1"/>
                <a:gd fmla="val 23920" name="adj2"/>
                <a:gd fmla="val 35780" name="adj3"/>
              </a:avLst>
            </a:prstGeom>
            <a:solidFill>
              <a:srgbClr val="BFC8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2cfa87b9d1b_0_9"/>
            <p:cNvSpPr/>
            <p:nvPr/>
          </p:nvSpPr>
          <p:spPr>
            <a:xfrm>
              <a:off x="0" y="260695"/>
              <a:ext cx="2627400" cy="1839000"/>
            </a:xfrm>
            <a:prstGeom prst="roundRect">
              <a:avLst>
                <a:gd fmla="val 16670" name="adj"/>
              </a:avLst>
            </a:prstGeom>
            <a:gradFill>
              <a:gsLst>
                <a:gs pos="0">
                  <a:srgbClr val="F08B54"/>
                </a:gs>
                <a:gs pos="50000">
                  <a:srgbClr val="F67A26"/>
                </a:gs>
                <a:gs pos="100000">
                  <a:srgbClr val="E36A18"/>
                </a:gs>
              </a:gsLst>
              <a:lin ang="5400012" scaled="0"/>
            </a:gradFill>
            <a:ln cap="flat" cmpd="sng" w="9525">
              <a:solidFill>
                <a:schemeClr val="dk1"/>
              </a:solidFill>
              <a:prstDash val="solid"/>
              <a:round/>
              <a:headEnd len="sm" w="sm" type="none"/>
              <a:tailEnd len="sm" w="sm" type="none"/>
            </a:ln>
            <a:effectLst>
              <a:outerShdw blurRad="57150" rotWithShape="0" algn="ctr" dir="5400000" dist="19050">
                <a:srgbClr val="000000">
                  <a:alpha val="623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2cfa87b9d1b_0_9"/>
            <p:cNvSpPr txBox="1"/>
            <p:nvPr/>
          </p:nvSpPr>
          <p:spPr>
            <a:xfrm>
              <a:off x="89789" y="350484"/>
              <a:ext cx="2447700" cy="165930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lt1"/>
                </a:buClr>
                <a:buSzPts val="3700"/>
                <a:buFont typeface="Calibri"/>
                <a:buNone/>
              </a:pPr>
              <a:r>
                <a:rPr b="0" i="0" lang="en-US" sz="3700" u="none" cap="none" strike="noStrike">
                  <a:solidFill>
                    <a:schemeClr val="lt1"/>
                  </a:solidFill>
                  <a:latin typeface="Calibri"/>
                  <a:ea typeface="Calibri"/>
                  <a:cs typeface="Calibri"/>
                  <a:sym typeface="Calibri"/>
                </a:rPr>
                <a:t>Standards</a:t>
              </a:r>
              <a:endParaRPr b="0" i="0" sz="1400" u="none" cap="none" strike="noStrike">
                <a:solidFill>
                  <a:srgbClr val="000000"/>
                </a:solidFill>
                <a:latin typeface="Arial"/>
                <a:ea typeface="Arial"/>
                <a:cs typeface="Arial"/>
                <a:sym typeface="Arial"/>
              </a:endParaRPr>
            </a:p>
          </p:txBody>
        </p:sp>
        <p:sp>
          <p:nvSpPr>
            <p:cNvPr id="185" name="Google Shape;185;g2cfa87b9d1b_0_9"/>
            <p:cNvSpPr/>
            <p:nvPr/>
          </p:nvSpPr>
          <p:spPr>
            <a:xfrm>
              <a:off x="2631025" y="444416"/>
              <a:ext cx="1910700" cy="148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2cfa87b9d1b_0_9"/>
            <p:cNvSpPr/>
            <p:nvPr/>
          </p:nvSpPr>
          <p:spPr>
            <a:xfrm rot="5400000">
              <a:off x="2489059" y="4054473"/>
              <a:ext cx="1560600" cy="1776900"/>
            </a:xfrm>
            <a:prstGeom prst="bentUpArrow">
              <a:avLst>
                <a:gd fmla="val 32840" name="adj1"/>
                <a:gd fmla="val 25000" name="adj2"/>
                <a:gd fmla="val 35780" name="adj3"/>
              </a:avLst>
            </a:prstGeom>
            <a:solidFill>
              <a:srgbClr val="BFC8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2cfa87b9d1b_0_9"/>
            <p:cNvSpPr/>
            <p:nvPr/>
          </p:nvSpPr>
          <p:spPr>
            <a:xfrm>
              <a:off x="1776789" y="2382567"/>
              <a:ext cx="2627400" cy="1839000"/>
            </a:xfrm>
            <a:prstGeom prst="roundRect">
              <a:avLst>
                <a:gd fmla="val 16670" name="adj"/>
              </a:avLst>
            </a:prstGeom>
            <a:gradFill>
              <a:gsLst>
                <a:gs pos="0">
                  <a:srgbClr val="AFAFAF"/>
                </a:gs>
                <a:gs pos="50000">
                  <a:schemeClr val="accent3"/>
                </a:gs>
                <a:gs pos="100000">
                  <a:srgbClr val="919191"/>
                </a:gs>
              </a:gsLst>
              <a:lin ang="5400012" scaled="0"/>
            </a:gradFill>
            <a:ln>
              <a:noFill/>
            </a:ln>
            <a:effectLst>
              <a:outerShdw blurRad="57150" rotWithShape="0" algn="ctr" dir="5400000" dist="19050">
                <a:srgbClr val="000000">
                  <a:alpha val="623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2cfa87b9d1b_0_9"/>
            <p:cNvSpPr txBox="1"/>
            <p:nvPr/>
          </p:nvSpPr>
          <p:spPr>
            <a:xfrm>
              <a:off x="1776785" y="2472412"/>
              <a:ext cx="2627400" cy="165930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lt1"/>
                </a:buClr>
                <a:buSzPts val="3700"/>
                <a:buFont typeface="Calibri"/>
                <a:buNone/>
              </a:pPr>
              <a:r>
                <a:rPr b="0" i="0" lang="en-US" sz="3700" u="none" cap="none" strike="noStrike">
                  <a:solidFill>
                    <a:schemeClr val="lt1"/>
                  </a:solidFill>
                  <a:latin typeface="Calibri"/>
                  <a:ea typeface="Calibri"/>
                  <a:cs typeface="Calibri"/>
                  <a:sym typeface="Calibri"/>
                </a:rPr>
                <a:t>Curriculum</a:t>
              </a:r>
              <a:endParaRPr b="0" i="0" sz="1400" u="none" cap="none" strike="noStrike">
                <a:solidFill>
                  <a:srgbClr val="000000"/>
                </a:solidFill>
                <a:latin typeface="Arial"/>
                <a:ea typeface="Arial"/>
                <a:cs typeface="Arial"/>
                <a:sym typeface="Arial"/>
              </a:endParaRPr>
            </a:p>
          </p:txBody>
        </p:sp>
        <p:sp>
          <p:nvSpPr>
            <p:cNvPr id="189" name="Google Shape;189;g2cfa87b9d1b_0_9"/>
            <p:cNvSpPr/>
            <p:nvPr/>
          </p:nvSpPr>
          <p:spPr>
            <a:xfrm>
              <a:off x="4809307" y="2510220"/>
              <a:ext cx="1910700" cy="148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2cfa87b9d1b_0_9"/>
            <p:cNvSpPr/>
            <p:nvPr/>
          </p:nvSpPr>
          <p:spPr>
            <a:xfrm>
              <a:off x="4196356" y="4418214"/>
              <a:ext cx="2627400" cy="1766100"/>
            </a:xfrm>
            <a:prstGeom prst="roundRect">
              <a:avLst>
                <a:gd fmla="val 16670" name="adj"/>
              </a:avLst>
            </a:prstGeom>
            <a:solidFill>
              <a:srgbClr val="008080"/>
            </a:solidFill>
            <a:ln>
              <a:noFill/>
            </a:ln>
            <a:effectLst>
              <a:outerShdw blurRad="57150" rotWithShape="0" algn="ctr" dir="5400000" dist="19050">
                <a:srgbClr val="000000">
                  <a:alpha val="623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2cfa87b9d1b_0_9"/>
            <p:cNvSpPr txBox="1"/>
            <p:nvPr/>
          </p:nvSpPr>
          <p:spPr>
            <a:xfrm>
              <a:off x="4282584" y="4504442"/>
              <a:ext cx="2454900" cy="159360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lt1"/>
                </a:buClr>
                <a:buSzPts val="3700"/>
                <a:buFont typeface="Calibri"/>
                <a:buNone/>
              </a:pPr>
              <a:r>
                <a:rPr b="0" i="0" lang="en-US" sz="3700" u="none" cap="none" strike="noStrike">
                  <a:solidFill>
                    <a:schemeClr val="lt1"/>
                  </a:solidFill>
                  <a:latin typeface="Calibri"/>
                  <a:ea typeface="Calibri"/>
                  <a:cs typeface="Calibri"/>
                  <a:sym typeface="Calibri"/>
                </a:rPr>
                <a:t>Instruction</a:t>
              </a:r>
              <a:endParaRPr b="0" i="0" sz="1400" u="none" cap="none" strike="noStrike">
                <a:solidFill>
                  <a:srgbClr val="000000"/>
                </a:solidFill>
                <a:latin typeface="Arial"/>
                <a:ea typeface="Arial"/>
                <a:cs typeface="Arial"/>
                <a:sym typeface="Arial"/>
              </a:endParaRPr>
            </a:p>
          </p:txBody>
        </p:sp>
      </p:grpSp>
      <p:sp>
        <p:nvSpPr>
          <p:cNvPr id="192" name="Google Shape;192;g2cfa87b9d1b_0_9"/>
          <p:cNvSpPr txBox="1"/>
          <p:nvPr>
            <p:ph idx="4294967295" type="title"/>
          </p:nvPr>
        </p:nvSpPr>
        <p:spPr>
          <a:xfrm>
            <a:off x="327600" y="-154000"/>
            <a:ext cx="11337900" cy="84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3000"/>
              <a:buFont typeface="Calibri"/>
              <a:buNone/>
            </a:pPr>
            <a:r>
              <a:rPr lang="en-US" sz="3000"/>
              <a:t>The Relationship of Standards to Classroom Instruction</a:t>
            </a:r>
            <a:endParaRPr/>
          </a:p>
        </p:txBody>
      </p:sp>
      <p:sp>
        <p:nvSpPr>
          <p:cNvPr id="193" name="Google Shape;193;g2cfa87b9d1b_0_9"/>
          <p:cNvSpPr txBox="1"/>
          <p:nvPr>
            <p:ph idx="12" type="sldNum"/>
          </p:nvPr>
        </p:nvSpPr>
        <p:spPr>
          <a:xfrm>
            <a:off x="0" y="6423025"/>
            <a:ext cx="182700" cy="246000"/>
          </a:xfrm>
          <a:prstGeom prst="rect">
            <a:avLst/>
          </a:prstGeom>
          <a:noFill/>
          <a:ln>
            <a:noFill/>
          </a:ln>
        </p:spPr>
        <p:txBody>
          <a:bodyPr anchorCtr="0" anchor="ctr" bIns="45700" lIns="0"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2"/>
                </a:solidFill>
                <a:latin typeface="Calibri"/>
                <a:ea typeface="Calibri"/>
                <a:cs typeface="Calibri"/>
                <a:sym typeface="Calibri"/>
              </a:rPr>
              <a:t>‹#›</a:t>
            </a:fld>
            <a:endParaRPr b="1" i="0" sz="750" u="none" cap="none" strike="noStrike">
              <a:solidFill>
                <a:srgbClr val="003462"/>
              </a:solidFill>
              <a:latin typeface="Calibri"/>
              <a:ea typeface="Calibri"/>
              <a:cs typeface="Calibri"/>
              <a:sym typeface="Calibri"/>
            </a:endParaRPr>
          </a:p>
        </p:txBody>
      </p:sp>
      <p:sp>
        <p:nvSpPr>
          <p:cNvPr id="194" name="Google Shape;194;g2cfa87b9d1b_0_9"/>
          <p:cNvSpPr txBox="1"/>
          <p:nvPr/>
        </p:nvSpPr>
        <p:spPr>
          <a:xfrm>
            <a:off x="4884748" y="814761"/>
            <a:ext cx="3335400" cy="1231500"/>
          </a:xfrm>
          <a:prstGeom prst="rect">
            <a:avLst/>
          </a:prstGeom>
          <a:noFill/>
          <a:ln cap="flat" cmpd="sng" w="38100">
            <a:solidFill>
              <a:srgbClr val="C55A1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50"/>
              <a:buFont typeface="Arial"/>
              <a:buNone/>
            </a:pPr>
            <a:r>
              <a:rPr b="0" i="0" lang="en-US" sz="1850" u="none" cap="none" strike="noStrike">
                <a:solidFill>
                  <a:srgbClr val="595959"/>
                </a:solidFill>
                <a:latin typeface="Calibri"/>
                <a:ea typeface="Calibri"/>
                <a:cs typeface="Calibri"/>
                <a:sym typeface="Calibri"/>
              </a:rPr>
              <a:t>Broad goals articulating what students should know, understand, and be able to do over a given time period.</a:t>
            </a:r>
            <a:endParaRPr b="0" i="0" sz="1900" u="none" cap="none" strike="noStrike">
              <a:solidFill>
                <a:srgbClr val="000000"/>
              </a:solidFill>
              <a:latin typeface="Arial"/>
              <a:ea typeface="Arial"/>
              <a:cs typeface="Arial"/>
              <a:sym typeface="Arial"/>
            </a:endParaRPr>
          </a:p>
        </p:txBody>
      </p:sp>
      <p:sp>
        <p:nvSpPr>
          <p:cNvPr id="195" name="Google Shape;195;g2cfa87b9d1b_0_9"/>
          <p:cNvSpPr txBox="1"/>
          <p:nvPr/>
        </p:nvSpPr>
        <p:spPr>
          <a:xfrm>
            <a:off x="6192440" y="3116459"/>
            <a:ext cx="2722800" cy="946500"/>
          </a:xfrm>
          <a:prstGeom prst="rect">
            <a:avLst/>
          </a:prstGeom>
          <a:noFill/>
          <a:ln cap="flat" cmpd="sng" w="38100">
            <a:solidFill>
              <a:srgbClr val="7B7B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50"/>
              <a:buFont typeface="Arial"/>
              <a:buNone/>
            </a:pPr>
            <a:r>
              <a:rPr b="0" i="0" lang="en-US" sz="1850" u="none" cap="none" strike="noStrike">
                <a:solidFill>
                  <a:srgbClr val="595959"/>
                </a:solidFill>
                <a:latin typeface="Calibri"/>
                <a:ea typeface="Calibri"/>
                <a:cs typeface="Calibri"/>
                <a:sym typeface="Calibri"/>
              </a:rPr>
              <a:t>An organized plan of instruction: a sequence of instructional units.</a:t>
            </a:r>
            <a:endParaRPr b="0" i="0" sz="1900" u="none" cap="none" strike="noStrike">
              <a:solidFill>
                <a:srgbClr val="000000"/>
              </a:solidFill>
              <a:latin typeface="Arial"/>
              <a:ea typeface="Arial"/>
              <a:cs typeface="Arial"/>
              <a:sym typeface="Arial"/>
            </a:endParaRPr>
          </a:p>
        </p:txBody>
      </p:sp>
      <p:sp>
        <p:nvSpPr>
          <p:cNvPr id="196" name="Google Shape;196;g2cfa87b9d1b_0_9"/>
          <p:cNvSpPr txBox="1"/>
          <p:nvPr/>
        </p:nvSpPr>
        <p:spPr>
          <a:xfrm>
            <a:off x="8220170" y="4941525"/>
            <a:ext cx="2465400" cy="900300"/>
          </a:xfrm>
          <a:prstGeom prst="rect">
            <a:avLst/>
          </a:prstGeom>
          <a:noFill/>
          <a:ln cap="flat" cmpd="sng" w="38100">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50"/>
              <a:buFont typeface="Arial"/>
              <a:buNone/>
            </a:pPr>
            <a:r>
              <a:rPr b="0" i="0" lang="en-US" sz="1750" u="none" cap="none" strike="noStrike">
                <a:solidFill>
                  <a:srgbClr val="595959"/>
                </a:solidFill>
                <a:latin typeface="Calibri"/>
                <a:ea typeface="Calibri"/>
                <a:cs typeface="Calibri"/>
                <a:sym typeface="Calibri"/>
              </a:rPr>
              <a:t>Learning experiences designed to meet the needs of students.</a:t>
            </a:r>
            <a:endParaRPr b="0" i="0" sz="1800" u="none" cap="none" strike="noStrike">
              <a:solidFill>
                <a:srgbClr val="000000"/>
              </a:solidFill>
              <a:latin typeface="Arial"/>
              <a:ea typeface="Arial"/>
              <a:cs typeface="Arial"/>
              <a:sym typeface="Arial"/>
            </a:endParaRPr>
          </a:p>
        </p:txBody>
      </p:sp>
      <p:sp>
        <p:nvSpPr>
          <p:cNvPr id="197" name="Google Shape;197;g2cfa87b9d1b_0_9"/>
          <p:cNvSpPr txBox="1"/>
          <p:nvPr/>
        </p:nvSpPr>
        <p:spPr>
          <a:xfrm>
            <a:off x="8691222" y="1012478"/>
            <a:ext cx="1863900" cy="546300"/>
          </a:xfrm>
          <a:prstGeom prst="rect">
            <a:avLst/>
          </a:prstGeom>
          <a:gradFill>
            <a:gsLst>
              <a:gs pos="0">
                <a:srgbClr val="FFC647"/>
              </a:gs>
              <a:gs pos="50000">
                <a:srgbClr val="FFC600"/>
              </a:gs>
              <a:gs pos="100000">
                <a:srgbClr val="E3B400"/>
              </a:gs>
            </a:gsLst>
            <a:lin ang="5400012"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50"/>
              <a:buFont typeface="Arial"/>
              <a:buNone/>
            </a:pPr>
            <a:r>
              <a:rPr b="1" i="0" lang="en-US" sz="2950" u="none" cap="none" strike="noStrike">
                <a:solidFill>
                  <a:srgbClr val="FFFFFF"/>
                </a:solidFill>
                <a:latin typeface="Calibri"/>
                <a:ea typeface="Calibri"/>
                <a:cs typeface="Calibri"/>
                <a:sym typeface="Calibri"/>
              </a:rPr>
              <a:t>State</a:t>
            </a:r>
            <a:endParaRPr b="0" i="0" sz="3000" u="none" cap="none" strike="noStrike">
              <a:solidFill>
                <a:srgbClr val="000000"/>
              </a:solidFill>
              <a:latin typeface="Arial"/>
              <a:ea typeface="Arial"/>
              <a:cs typeface="Arial"/>
              <a:sym typeface="Arial"/>
            </a:endParaRPr>
          </a:p>
        </p:txBody>
      </p:sp>
      <p:sp>
        <p:nvSpPr>
          <p:cNvPr id="198" name="Google Shape;198;g2cfa87b9d1b_0_9"/>
          <p:cNvSpPr txBox="1"/>
          <p:nvPr/>
        </p:nvSpPr>
        <p:spPr>
          <a:xfrm>
            <a:off x="9275110" y="3448409"/>
            <a:ext cx="2062800" cy="969600"/>
          </a:xfrm>
          <a:prstGeom prst="rect">
            <a:avLst/>
          </a:prstGeom>
          <a:gradFill>
            <a:gsLst>
              <a:gs pos="0">
                <a:srgbClr val="FFC647"/>
              </a:gs>
              <a:gs pos="50000">
                <a:srgbClr val="FFC600"/>
              </a:gs>
              <a:gs pos="100000">
                <a:srgbClr val="E3B400"/>
              </a:gs>
            </a:gsLst>
            <a:lin ang="5400012"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50"/>
              <a:buFont typeface="Arial"/>
              <a:buNone/>
            </a:pPr>
            <a:r>
              <a:rPr b="1" i="0" lang="en-US" sz="2850" u="none" cap="none" strike="noStrike">
                <a:solidFill>
                  <a:srgbClr val="FFFFFF"/>
                </a:solidFill>
                <a:latin typeface="Calibri"/>
                <a:ea typeface="Calibri"/>
                <a:cs typeface="Calibri"/>
                <a:sym typeface="Calibri"/>
              </a:rPr>
              <a:t>Local Districts</a:t>
            </a:r>
            <a:endParaRPr b="0" i="0" sz="29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d149fd21ea_0_0"/>
          <p:cNvSpPr txBox="1"/>
          <p:nvPr>
            <p:ph type="ctrTitle"/>
          </p:nvPr>
        </p:nvSpPr>
        <p:spPr>
          <a:xfrm>
            <a:off x="913689" y="808651"/>
            <a:ext cx="10363200" cy="2374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94A6B"/>
              </a:buClr>
              <a:buSzPts val="6000"/>
              <a:buFont typeface="Calibri"/>
              <a:buNone/>
            </a:pPr>
            <a:r>
              <a:rPr lang="en-US"/>
              <a:t>Pause and Reflect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cfa87b9d1b_0_220"/>
          <p:cNvSpPr txBox="1"/>
          <p:nvPr>
            <p:ph type="ctrTitle"/>
          </p:nvPr>
        </p:nvSpPr>
        <p:spPr>
          <a:xfrm>
            <a:off x="914389" y="1179351"/>
            <a:ext cx="10363200" cy="2374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94A6B"/>
              </a:buClr>
              <a:buSzPts val="6000"/>
              <a:buFont typeface="Calibri"/>
              <a:buNone/>
            </a:pPr>
            <a:r>
              <a:rPr lang="en-US"/>
              <a:t>Overview of Standards Revision Process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cfa87b9d1b_0_300"/>
          <p:cNvSpPr txBox="1"/>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n-US" sz="4400">
                <a:solidFill>
                  <a:srgbClr val="194A6B"/>
                </a:solidFill>
                <a:latin typeface="Calibri"/>
                <a:ea typeface="Calibri"/>
                <a:cs typeface="Calibri"/>
                <a:sym typeface="Calibri"/>
                <a:extLst>
                  <a:ext uri="http://customooxmlschemas.google.com/">
                    <go:slidesCustomData xmlns:go="http://customooxmlschemas.google.com/" textRoundtripDataId="3"/>
                  </a:ext>
                </a:extLst>
              </a:rPr>
              <a:t>Transparent</a:t>
            </a:r>
            <a:r>
              <a:rPr b="1" lang="en-US" sz="4400">
                <a:solidFill>
                  <a:srgbClr val="194A6B"/>
                </a:solidFill>
                <a:latin typeface="Calibri"/>
                <a:ea typeface="Calibri"/>
                <a:cs typeface="Calibri"/>
                <a:sym typeface="Calibri"/>
              </a:rPr>
              <a:t> and Collaborative </a:t>
            </a:r>
            <a:r>
              <a:rPr b="1" lang="en-US" sz="4400">
                <a:solidFill>
                  <a:srgbClr val="194A6B"/>
                </a:solidFill>
                <a:latin typeface="Calibri"/>
                <a:ea typeface="Calibri"/>
                <a:cs typeface="Calibri"/>
                <a:sym typeface="Calibri"/>
                <a:extLst>
                  <a:ext uri="http://customooxmlschemas.google.com/">
                    <go:slidesCustomData xmlns:go="http://customooxmlschemas.google.com/" textRoundtripDataId="4"/>
                  </a:ext>
                </a:extLst>
              </a:rPr>
              <a:t>Process</a:t>
            </a:r>
            <a:endParaRPr b="1" sz="4400">
              <a:solidFill>
                <a:srgbClr val="194A6B"/>
              </a:solidFill>
              <a:latin typeface="Calibri"/>
              <a:ea typeface="Calibri"/>
              <a:cs typeface="Calibri"/>
              <a:sym typeface="Calibri"/>
            </a:endParaRPr>
          </a:p>
        </p:txBody>
      </p:sp>
      <p:grpSp>
        <p:nvGrpSpPr>
          <p:cNvPr id="214" name="Google Shape;214;g2cfa87b9d1b_0_300"/>
          <p:cNvGrpSpPr/>
          <p:nvPr/>
        </p:nvGrpSpPr>
        <p:grpSpPr>
          <a:xfrm>
            <a:off x="688588" y="1902542"/>
            <a:ext cx="4258760" cy="4237909"/>
            <a:chOff x="3128388" y="56567"/>
            <a:chExt cx="4258760" cy="4237909"/>
          </a:xfrm>
        </p:grpSpPr>
        <p:sp>
          <p:nvSpPr>
            <p:cNvPr id="215" name="Google Shape;215;g2cfa87b9d1b_0_300"/>
            <p:cNvSpPr/>
            <p:nvPr/>
          </p:nvSpPr>
          <p:spPr>
            <a:xfrm>
              <a:off x="3505516" y="282836"/>
              <a:ext cx="3655200" cy="3655200"/>
            </a:xfrm>
            <a:prstGeom prst="pie">
              <a:avLst>
                <a:gd fmla="val 16200000" name="adj1"/>
                <a:gd fmla="val 1800000" name="adj2"/>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2cfa87b9d1b_0_300"/>
            <p:cNvSpPr txBox="1"/>
            <p:nvPr/>
          </p:nvSpPr>
          <p:spPr>
            <a:xfrm>
              <a:off x="5431853" y="1057375"/>
              <a:ext cx="1305300" cy="1087800"/>
            </a:xfrm>
            <a:prstGeom prst="rect">
              <a:avLst/>
            </a:prstGeom>
            <a:noFill/>
            <a:ln>
              <a:noFill/>
            </a:ln>
          </p:spPr>
          <p:txBody>
            <a:bodyPr anchorCtr="0" anchor="ctr" bIns="44450" lIns="44450" spcFirstLastPara="1" rIns="44450" wrap="square" tIns="44450">
              <a:noAutofit/>
            </a:bodyPr>
            <a:lstStyle/>
            <a:p>
              <a:pPr indent="0" lvl="0" marL="0" marR="0" rtl="0" algn="ctr">
                <a:lnSpc>
                  <a:spcPct val="90000"/>
                </a:lnSpc>
                <a:spcBef>
                  <a:spcPts val="0"/>
                </a:spcBef>
                <a:spcAft>
                  <a:spcPts val="0"/>
                </a:spcAft>
                <a:buClr>
                  <a:srgbClr val="FFFFFF"/>
                </a:buClr>
                <a:buSzPts val="3500"/>
                <a:buFont typeface="Calibri"/>
                <a:buNone/>
              </a:pPr>
              <a:r>
                <a:rPr b="0" i="0" lang="en-US" sz="3500" u="none" cap="none" strike="noStrike">
                  <a:solidFill>
                    <a:srgbClr val="FFFFFF"/>
                  </a:solidFill>
                  <a:latin typeface="Calibri"/>
                  <a:ea typeface="Calibri"/>
                  <a:cs typeface="Calibri"/>
                  <a:sym typeface="Calibri"/>
                </a:rPr>
                <a:t>EWG</a:t>
              </a:r>
              <a:endParaRPr b="0" i="0" sz="1400" u="none" cap="none" strike="noStrike">
                <a:solidFill>
                  <a:srgbClr val="000000"/>
                </a:solidFill>
                <a:latin typeface="Arial"/>
                <a:ea typeface="Arial"/>
                <a:cs typeface="Arial"/>
                <a:sym typeface="Arial"/>
              </a:endParaRPr>
            </a:p>
          </p:txBody>
        </p:sp>
        <p:sp>
          <p:nvSpPr>
            <p:cNvPr id="217" name="Google Shape;217;g2cfa87b9d1b_0_300"/>
            <p:cNvSpPr/>
            <p:nvPr/>
          </p:nvSpPr>
          <p:spPr>
            <a:xfrm>
              <a:off x="3430238" y="413377"/>
              <a:ext cx="3655200" cy="3655200"/>
            </a:xfrm>
            <a:prstGeom prst="pie">
              <a:avLst>
                <a:gd fmla="val 1800000" name="adj1"/>
                <a:gd fmla="val 9000000" name="adj2"/>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2cfa87b9d1b_0_300"/>
            <p:cNvSpPr txBox="1"/>
            <p:nvPr/>
          </p:nvSpPr>
          <p:spPr>
            <a:xfrm>
              <a:off x="4300505" y="2784856"/>
              <a:ext cx="1958100" cy="957300"/>
            </a:xfrm>
            <a:prstGeom prst="rect">
              <a:avLst/>
            </a:prstGeom>
            <a:noFill/>
            <a:ln>
              <a:noFill/>
            </a:ln>
          </p:spPr>
          <p:txBody>
            <a:bodyPr anchorCtr="0" anchor="ctr" bIns="44450" lIns="44450" spcFirstLastPara="1" rIns="44450" wrap="square" tIns="44450">
              <a:noAutofit/>
            </a:bodyPr>
            <a:lstStyle/>
            <a:p>
              <a:pPr indent="0" lvl="0" marL="0" marR="0" rtl="0" algn="ctr">
                <a:lnSpc>
                  <a:spcPct val="90000"/>
                </a:lnSpc>
                <a:spcBef>
                  <a:spcPts val="0"/>
                </a:spcBef>
                <a:spcAft>
                  <a:spcPts val="0"/>
                </a:spcAft>
                <a:buClr>
                  <a:srgbClr val="FFFFFF"/>
                </a:buClr>
                <a:buSzPts val="3500"/>
                <a:buFont typeface="Calibri"/>
                <a:buNone/>
              </a:pPr>
              <a:r>
                <a:rPr b="0" i="0" lang="en-US" sz="3500" u="none" cap="none" strike="noStrike">
                  <a:solidFill>
                    <a:srgbClr val="FFFFFF"/>
                  </a:solidFill>
                  <a:latin typeface="Calibri"/>
                  <a:ea typeface="Calibri"/>
                  <a:cs typeface="Calibri"/>
                  <a:sym typeface="Calibri"/>
                </a:rPr>
                <a:t>GPWG</a:t>
              </a:r>
              <a:endParaRPr b="0" i="0" sz="1400" u="none" cap="none" strike="noStrike">
                <a:solidFill>
                  <a:srgbClr val="000000"/>
                </a:solidFill>
                <a:latin typeface="Arial"/>
                <a:ea typeface="Arial"/>
                <a:cs typeface="Arial"/>
                <a:sym typeface="Arial"/>
              </a:endParaRPr>
            </a:p>
          </p:txBody>
        </p:sp>
        <p:sp>
          <p:nvSpPr>
            <p:cNvPr id="219" name="Google Shape;219;g2cfa87b9d1b_0_300"/>
            <p:cNvSpPr/>
            <p:nvPr/>
          </p:nvSpPr>
          <p:spPr>
            <a:xfrm>
              <a:off x="3354959" y="282836"/>
              <a:ext cx="3655200" cy="3655200"/>
            </a:xfrm>
            <a:prstGeom prst="pie">
              <a:avLst>
                <a:gd fmla="val 9000000" name="adj1"/>
                <a:gd fmla="val 16200000" name="adj2"/>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2cfa87b9d1b_0_300"/>
            <p:cNvSpPr txBox="1"/>
            <p:nvPr/>
          </p:nvSpPr>
          <p:spPr>
            <a:xfrm>
              <a:off x="3778345" y="1057375"/>
              <a:ext cx="1305300" cy="1087800"/>
            </a:xfrm>
            <a:prstGeom prst="rect">
              <a:avLst/>
            </a:prstGeom>
            <a:noFill/>
            <a:ln>
              <a:noFill/>
            </a:ln>
          </p:spPr>
          <p:txBody>
            <a:bodyPr anchorCtr="0" anchor="ctr" bIns="44450" lIns="44450" spcFirstLastPara="1" rIns="44450" wrap="square" tIns="44450">
              <a:noAutofit/>
            </a:bodyPr>
            <a:lstStyle/>
            <a:p>
              <a:pPr indent="0" lvl="0" marL="0" marR="0" rtl="0" algn="ctr">
                <a:lnSpc>
                  <a:spcPct val="90000"/>
                </a:lnSpc>
                <a:spcBef>
                  <a:spcPts val="0"/>
                </a:spcBef>
                <a:spcAft>
                  <a:spcPts val="0"/>
                </a:spcAft>
                <a:buClr>
                  <a:srgbClr val="FFFFFF"/>
                </a:buClr>
                <a:buSzPts val="3500"/>
                <a:buFont typeface="Calibri"/>
                <a:buNone/>
              </a:pPr>
              <a:r>
                <a:rPr b="0" i="0" lang="en-US" sz="3500" u="none" cap="none" strike="noStrike">
                  <a:solidFill>
                    <a:srgbClr val="FFFFFF"/>
                  </a:solidFill>
                  <a:latin typeface="Calibri"/>
                  <a:ea typeface="Calibri"/>
                  <a:cs typeface="Calibri"/>
                  <a:sym typeface="Calibri"/>
                </a:rPr>
                <a:t>AHWG</a:t>
              </a:r>
              <a:endParaRPr b="0" i="0" sz="1400" u="none" cap="none" strike="noStrike">
                <a:solidFill>
                  <a:srgbClr val="000000"/>
                </a:solidFill>
                <a:latin typeface="Arial"/>
                <a:ea typeface="Arial"/>
                <a:cs typeface="Arial"/>
                <a:sym typeface="Arial"/>
              </a:endParaRPr>
            </a:p>
          </p:txBody>
        </p:sp>
        <p:sp>
          <p:nvSpPr>
            <p:cNvPr id="221" name="Google Shape;221;g2cfa87b9d1b_0_300"/>
            <p:cNvSpPr/>
            <p:nvPr/>
          </p:nvSpPr>
          <p:spPr>
            <a:xfrm>
              <a:off x="3279548" y="56567"/>
              <a:ext cx="4107600" cy="4107600"/>
            </a:xfrm>
            <a:custGeom>
              <a:rect b="b" l="l" r="r" t="t"/>
              <a:pathLst>
                <a:path extrusionOk="0" h="120000" w="12000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2cfa87b9d1b_0_300"/>
            <p:cNvSpPr/>
            <p:nvPr/>
          </p:nvSpPr>
          <p:spPr>
            <a:xfrm>
              <a:off x="3203968" y="186876"/>
              <a:ext cx="4107600" cy="4107600"/>
            </a:xfrm>
            <a:custGeom>
              <a:rect b="b" l="l" r="r" t="t"/>
              <a:pathLst>
                <a:path extrusionOk="0" h="120000" w="12000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2cfa87b9d1b_0_300"/>
            <p:cNvSpPr/>
            <p:nvPr/>
          </p:nvSpPr>
          <p:spPr>
            <a:xfrm>
              <a:off x="3128388" y="56567"/>
              <a:ext cx="4107600" cy="4107600"/>
            </a:xfrm>
            <a:custGeom>
              <a:rect b="b" l="l" r="r" t="t"/>
              <a:pathLst>
                <a:path extrusionOk="0" h="120000" w="120000">
                  <a:moveTo>
                    <a:pt x="11561" y="87966"/>
                  </a:moveTo>
                  <a:cubicBezTo>
                    <a:pt x="2017" y="71436"/>
                    <a:pt x="1562" y="51181"/>
                    <a:pt x="10353" y="34238"/>
                  </a:cubicBezTo>
                  <a:cubicBezTo>
                    <a:pt x="19144" y="17296"/>
                    <a:pt x="35968" y="6007"/>
                    <a:pt x="54979" y="4293"/>
                  </a:cubicBezTo>
                  <a:lnTo>
                    <a:pt x="54979" y="239"/>
                  </a:lnTo>
                  <a:lnTo>
                    <a:pt x="60009" y="7118"/>
                  </a:lnTo>
                  <a:lnTo>
                    <a:pt x="54977" y="14476"/>
                  </a:lnTo>
                  <a:lnTo>
                    <a:pt x="54978" y="10423"/>
                  </a:lnTo>
                  <a:cubicBezTo>
                    <a:pt x="38157" y="12127"/>
                    <a:pt x="23347" y="22244"/>
                    <a:pt x="15643" y="37294"/>
                  </a:cubicBezTo>
                  <a:cubicBezTo>
                    <a:pt x="7939" y="52344"/>
                    <a:pt x="8392" y="70273"/>
                    <a:pt x="16845" y="84915"/>
                  </a:cubicBezTo>
                  <a:close/>
                </a:path>
              </a:pathLst>
            </a:cu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24" name="Google Shape;224;g2cfa87b9d1b_0_300"/>
          <p:cNvPicPr preferRelativeResize="0"/>
          <p:nvPr/>
        </p:nvPicPr>
        <p:blipFill>
          <a:blip r:embed="rId3">
            <a:alphaModFix/>
          </a:blip>
          <a:stretch>
            <a:fillRect/>
          </a:stretch>
        </p:blipFill>
        <p:spPr>
          <a:xfrm>
            <a:off x="6712549" y="1902550"/>
            <a:ext cx="3944250" cy="3944250"/>
          </a:xfrm>
          <a:prstGeom prst="rect">
            <a:avLst/>
          </a:prstGeom>
          <a:noFill/>
          <a:ln>
            <a:noFill/>
          </a:ln>
        </p:spPr>
      </p:pic>
      <p:sp>
        <p:nvSpPr>
          <p:cNvPr id="225" name="Google Shape;225;g2cfa87b9d1b_0_300"/>
          <p:cNvSpPr txBox="1"/>
          <p:nvPr/>
        </p:nvSpPr>
        <p:spPr>
          <a:xfrm>
            <a:off x="6712675" y="5600700"/>
            <a:ext cx="3944100" cy="10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Reflective Friends and Focus Group</a:t>
            </a:r>
            <a:endParaRPr sz="2800">
              <a:solidFill>
                <a:schemeClr val="dk1"/>
              </a:solidFill>
              <a:latin typeface="Calibri"/>
              <a:ea typeface="Calibri"/>
              <a:cs typeface="Calibri"/>
              <a:sym typeface="Calibri"/>
            </a:endParaRPr>
          </a:p>
        </p:txBody>
      </p:sp>
      <p:sp>
        <p:nvSpPr>
          <p:cNvPr id="226" name="Google Shape;226;g2cfa87b9d1b_0_300"/>
          <p:cNvSpPr txBox="1"/>
          <p:nvPr/>
        </p:nvSpPr>
        <p:spPr>
          <a:xfrm>
            <a:off x="845925" y="5995200"/>
            <a:ext cx="3944100" cy="63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Calibri"/>
                <a:ea typeface="Calibri"/>
                <a:cs typeface="Calibri"/>
                <a:sym typeface="Calibri"/>
              </a:rPr>
              <a:t>Working Groups</a:t>
            </a:r>
            <a:endParaRPr sz="2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d149fd21ea_0_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Workgroup </a:t>
            </a:r>
            <a:r>
              <a:rPr lang="en-US"/>
              <a:t>Recruitment</a:t>
            </a:r>
            <a:r>
              <a:rPr lang="en-US"/>
              <a:t> Process</a:t>
            </a:r>
            <a:endParaRPr/>
          </a:p>
        </p:txBody>
      </p:sp>
      <p:graphicFrame>
        <p:nvGraphicFramePr>
          <p:cNvPr id="233" name="Google Shape;233;g2d149fd21ea_0_4"/>
          <p:cNvGraphicFramePr/>
          <p:nvPr/>
        </p:nvGraphicFramePr>
        <p:xfrm>
          <a:off x="838200" y="1529950"/>
          <a:ext cx="3000000" cy="3000000"/>
        </p:xfrm>
        <a:graphic>
          <a:graphicData uri="http://schemas.openxmlformats.org/drawingml/2006/table">
            <a:tbl>
              <a:tblPr>
                <a:noFill/>
                <a:tableStyleId>{BBAAFFD3-D701-440A-87B4-1388279B476C}</a:tableStyleId>
              </a:tblPr>
              <a:tblGrid>
                <a:gridCol w="3429000"/>
                <a:gridCol w="3429000"/>
                <a:gridCol w="3429000"/>
              </a:tblGrid>
              <a:tr h="606275">
                <a:tc>
                  <a:txBody>
                    <a:bodyPr/>
                    <a:lstStyle/>
                    <a:p>
                      <a:pPr indent="0" lvl="0" marL="0" rtl="0" algn="ctr">
                        <a:spcBef>
                          <a:spcPts val="0"/>
                        </a:spcBef>
                        <a:spcAft>
                          <a:spcPts val="0"/>
                        </a:spcAft>
                        <a:buNone/>
                      </a:pPr>
                      <a:r>
                        <a:rPr b="1" lang="en-US" sz="2300">
                          <a:latin typeface="Calibri"/>
                          <a:ea typeface="Calibri"/>
                          <a:cs typeface="Calibri"/>
                          <a:sym typeface="Calibri"/>
                        </a:rPr>
                        <a:t>GPWG</a:t>
                      </a:r>
                      <a:endParaRPr b="1" sz="2300">
                        <a:latin typeface="Calibri"/>
                        <a:ea typeface="Calibri"/>
                        <a:cs typeface="Calibri"/>
                        <a:sym typeface="Calibri"/>
                      </a:endParaRPr>
                    </a:p>
                  </a:txBody>
                  <a:tcPr marT="91425" marB="91425" marR="91425" marL="91425">
                    <a:lnL cap="flat" cmpd="sng" w="9525">
                      <a:solidFill>
                        <a:srgbClr val="FFBF20"/>
                      </a:solidFill>
                      <a:prstDash val="solid"/>
                      <a:round/>
                      <a:headEnd len="sm" w="sm" type="none"/>
                      <a:tailEnd len="sm" w="sm" type="none"/>
                    </a:lnL>
                    <a:lnR cap="flat" cmpd="sng" w="9525">
                      <a:solidFill>
                        <a:srgbClr val="FFBF20"/>
                      </a:solidFill>
                      <a:prstDash val="solid"/>
                      <a:round/>
                      <a:headEnd len="sm" w="sm" type="none"/>
                      <a:tailEnd len="sm" w="sm" type="none"/>
                    </a:lnR>
                    <a:lnT cap="flat" cmpd="sng" w="9525">
                      <a:solidFill>
                        <a:srgbClr val="FFBF20"/>
                      </a:solidFill>
                      <a:prstDash val="solid"/>
                      <a:round/>
                      <a:headEnd len="sm" w="sm" type="none"/>
                      <a:tailEnd len="sm" w="sm" type="none"/>
                    </a:lnT>
                    <a:lnB cap="flat" cmpd="sng" w="28575">
                      <a:solidFill>
                        <a:srgbClr val="FFBF20"/>
                      </a:solidFill>
                      <a:prstDash val="solid"/>
                      <a:round/>
                      <a:headEnd len="sm" w="sm" type="none"/>
                      <a:tailEnd len="sm" w="sm" type="none"/>
                    </a:lnB>
                    <a:solidFill>
                      <a:srgbClr val="FFBF20"/>
                    </a:solidFill>
                  </a:tcPr>
                </a:tc>
                <a:tc>
                  <a:txBody>
                    <a:bodyPr/>
                    <a:lstStyle/>
                    <a:p>
                      <a:pPr indent="0" lvl="0" marL="0" rtl="0" algn="ctr">
                        <a:spcBef>
                          <a:spcPts val="0"/>
                        </a:spcBef>
                        <a:spcAft>
                          <a:spcPts val="0"/>
                        </a:spcAft>
                        <a:buNone/>
                      </a:pPr>
                      <a:r>
                        <a:rPr b="1" lang="en-US" sz="2300">
                          <a:latin typeface="Calibri"/>
                          <a:ea typeface="Calibri"/>
                          <a:cs typeface="Calibri"/>
                          <a:sym typeface="Calibri"/>
                        </a:rPr>
                        <a:t>AHWG</a:t>
                      </a:r>
                      <a:endParaRPr b="1" sz="2300">
                        <a:latin typeface="Calibri"/>
                        <a:ea typeface="Calibri"/>
                        <a:cs typeface="Calibri"/>
                        <a:sym typeface="Calibri"/>
                      </a:endParaRPr>
                    </a:p>
                  </a:txBody>
                  <a:tcPr marT="91425" marB="91425" marR="91425" marL="91425">
                    <a:lnL cap="flat" cmpd="sng" w="9525">
                      <a:solidFill>
                        <a:srgbClr val="FFBF20"/>
                      </a:solidFill>
                      <a:prstDash val="solid"/>
                      <a:round/>
                      <a:headEnd len="sm" w="sm" type="none"/>
                      <a:tailEnd len="sm" w="sm" type="none"/>
                    </a:lnL>
                    <a:lnR cap="flat" cmpd="sng" w="9525">
                      <a:solidFill>
                        <a:srgbClr val="FFBF20"/>
                      </a:solidFill>
                      <a:prstDash val="solid"/>
                      <a:round/>
                      <a:headEnd len="sm" w="sm" type="none"/>
                      <a:tailEnd len="sm" w="sm" type="none"/>
                    </a:lnR>
                    <a:lnT cap="flat" cmpd="sng" w="9525">
                      <a:solidFill>
                        <a:srgbClr val="FFBF20"/>
                      </a:solidFill>
                      <a:prstDash val="solid"/>
                      <a:round/>
                      <a:headEnd len="sm" w="sm" type="none"/>
                      <a:tailEnd len="sm" w="sm" type="none"/>
                    </a:lnT>
                    <a:lnB cap="flat" cmpd="sng" w="28575">
                      <a:solidFill>
                        <a:srgbClr val="FFBF20"/>
                      </a:solidFill>
                      <a:prstDash val="solid"/>
                      <a:round/>
                      <a:headEnd len="sm" w="sm" type="none"/>
                      <a:tailEnd len="sm" w="sm" type="none"/>
                    </a:lnB>
                    <a:solidFill>
                      <a:srgbClr val="FFBF20"/>
                    </a:solidFill>
                  </a:tcPr>
                </a:tc>
                <a:tc>
                  <a:txBody>
                    <a:bodyPr/>
                    <a:lstStyle/>
                    <a:p>
                      <a:pPr indent="0" lvl="0" marL="0" rtl="0" algn="ctr">
                        <a:spcBef>
                          <a:spcPts val="0"/>
                        </a:spcBef>
                        <a:spcAft>
                          <a:spcPts val="0"/>
                        </a:spcAft>
                        <a:buNone/>
                      </a:pPr>
                      <a:r>
                        <a:rPr b="1" lang="en-US" sz="2300">
                          <a:latin typeface="Calibri"/>
                          <a:ea typeface="Calibri"/>
                          <a:cs typeface="Calibri"/>
                          <a:sym typeface="Calibri"/>
                        </a:rPr>
                        <a:t>EWG</a:t>
                      </a:r>
                      <a:endParaRPr b="1" sz="2300">
                        <a:latin typeface="Calibri"/>
                        <a:ea typeface="Calibri"/>
                        <a:cs typeface="Calibri"/>
                        <a:sym typeface="Calibri"/>
                      </a:endParaRPr>
                    </a:p>
                  </a:txBody>
                  <a:tcPr marT="91425" marB="91425" marR="91425" marL="91425">
                    <a:lnL cap="flat" cmpd="sng" w="9525">
                      <a:solidFill>
                        <a:srgbClr val="FFBF20"/>
                      </a:solidFill>
                      <a:prstDash val="solid"/>
                      <a:round/>
                      <a:headEnd len="sm" w="sm" type="none"/>
                      <a:tailEnd len="sm" w="sm" type="none"/>
                    </a:lnL>
                    <a:lnR cap="flat" cmpd="sng" w="9525">
                      <a:solidFill>
                        <a:srgbClr val="FFBF20"/>
                      </a:solidFill>
                      <a:prstDash val="solid"/>
                      <a:round/>
                      <a:headEnd len="sm" w="sm" type="none"/>
                      <a:tailEnd len="sm" w="sm" type="none"/>
                    </a:lnR>
                    <a:lnT cap="flat" cmpd="sng" w="9525">
                      <a:solidFill>
                        <a:srgbClr val="FFBF20"/>
                      </a:solidFill>
                      <a:prstDash val="solid"/>
                      <a:round/>
                      <a:headEnd len="sm" w="sm" type="none"/>
                      <a:tailEnd len="sm" w="sm" type="none"/>
                    </a:lnT>
                    <a:lnB cap="flat" cmpd="sng" w="28575">
                      <a:solidFill>
                        <a:srgbClr val="FFBF20"/>
                      </a:solidFill>
                      <a:prstDash val="solid"/>
                      <a:round/>
                      <a:headEnd len="sm" w="sm" type="none"/>
                      <a:tailEnd len="sm" w="sm" type="none"/>
                    </a:lnB>
                    <a:solidFill>
                      <a:srgbClr val="FFBF20"/>
                    </a:solidFill>
                  </a:tcPr>
                </a:tc>
              </a:tr>
              <a:tr h="2090425">
                <a:tc>
                  <a:txBody>
                    <a:bodyPr/>
                    <a:lstStyle/>
                    <a:p>
                      <a:pPr indent="0" lvl="0" marL="0" rtl="0" algn="l">
                        <a:spcBef>
                          <a:spcPts val="0"/>
                        </a:spcBef>
                        <a:spcAft>
                          <a:spcPts val="0"/>
                        </a:spcAft>
                        <a:buNone/>
                      </a:pPr>
                      <a:r>
                        <a:rPr lang="en-US" sz="1700">
                          <a:latin typeface="Calibri"/>
                          <a:ea typeface="Calibri"/>
                          <a:cs typeface="Calibri"/>
                          <a:sym typeface="Calibri"/>
                          <a:extLst>
                            <a:ext uri="http://customooxmlschemas.google.com/">
                              <go:slidesCustomData xmlns:go="http://customooxmlschemas.google.com/" textRoundtripDataId="5"/>
                            </a:ext>
                          </a:extLst>
                        </a:rPr>
                        <a:t>*insert text*</a:t>
                      </a:r>
                      <a:endParaRPr sz="1700">
                        <a:latin typeface="Calibri"/>
                        <a:ea typeface="Calibri"/>
                        <a:cs typeface="Calibri"/>
                        <a:sym typeface="Calibri"/>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FFBF20"/>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700">
                          <a:latin typeface="Calibri"/>
                          <a:ea typeface="Calibri"/>
                          <a:cs typeface="Calibri"/>
                          <a:sym typeface="Calibri"/>
                          <a:extLst>
                            <a:ext uri="http://customooxmlschemas.google.com/">
                              <go:slidesCustomData xmlns:go="http://customooxmlschemas.google.com/" textRoundtripDataId="6"/>
                            </a:ext>
                          </a:extLst>
                        </a:rPr>
                        <a:t>DEED</a:t>
                      </a:r>
                      <a:r>
                        <a:rPr lang="en-US" sz="1700">
                          <a:latin typeface="Calibri"/>
                          <a:ea typeface="Calibri"/>
                          <a:cs typeface="Calibri"/>
                          <a:sym typeface="Calibri"/>
                        </a:rPr>
                        <a:t> coordinated with *insert text*</a:t>
                      </a:r>
                      <a:endParaRPr sz="1700">
                        <a:latin typeface="Calibri"/>
                        <a:ea typeface="Calibri"/>
                        <a:cs typeface="Calibri"/>
                        <a:sym typeface="Calibri"/>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FFBF20"/>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700">
                          <a:latin typeface="Calibri"/>
                          <a:ea typeface="Calibri"/>
                          <a:cs typeface="Calibri"/>
                          <a:sym typeface="Calibri"/>
                        </a:rPr>
                        <a:t>Application process to identify diverse educators based on:</a:t>
                      </a:r>
                      <a:endParaRPr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US" sz="1700">
                          <a:latin typeface="Calibri"/>
                          <a:ea typeface="Calibri"/>
                          <a:cs typeface="Calibri"/>
                          <a:sym typeface="Calibri"/>
                        </a:rPr>
                        <a:t>Teaching Experience</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US" sz="1700">
                          <a:latin typeface="Calibri"/>
                          <a:ea typeface="Calibri"/>
                          <a:cs typeface="Calibri"/>
                          <a:sym typeface="Calibri"/>
                        </a:rPr>
                        <a:t>Knowledge of Alaska Standards and Understanding of Current Research</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US" sz="1700">
                          <a:latin typeface="Calibri"/>
                          <a:ea typeface="Calibri"/>
                          <a:cs typeface="Calibri"/>
                          <a:sym typeface="Calibri"/>
                        </a:rPr>
                        <a:t>Familiarity with Curriculum and Standards Development</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en-US" sz="1700">
                          <a:latin typeface="Calibri"/>
                          <a:ea typeface="Calibri"/>
                          <a:cs typeface="Calibri"/>
                          <a:sym typeface="Calibri"/>
                        </a:rPr>
                        <a:t>Level of Interest and Passion for Social Studies Education</a:t>
                      </a:r>
                      <a:endParaRPr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None/>
                      </a:pPr>
                      <a:r>
                        <a:rPr lang="en-US" sz="1700">
                          <a:latin typeface="Calibri"/>
                          <a:ea typeface="Calibri"/>
                          <a:cs typeface="Calibri"/>
                          <a:sym typeface="Calibri"/>
                        </a:rPr>
                        <a:t>Additionally, there was consideration for locale and district size representation.</a:t>
                      </a:r>
                      <a:endParaRPr sz="1700">
                        <a:latin typeface="Calibri"/>
                        <a:ea typeface="Calibri"/>
                        <a:cs typeface="Calibri"/>
                        <a:sym typeface="Calibri"/>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FFBF20"/>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cfa87b9d1b_0_30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extLst>
                  <a:ext uri="http://customooxmlschemas.google.com/">
                    <go:slidesCustomData xmlns:go="http://customooxmlschemas.google.com/" textRoundtripDataId="7"/>
                  </a:ext>
                </a:extLst>
              </a:rPr>
              <a:t>EWG</a:t>
            </a:r>
            <a:r>
              <a:rPr lang="en-US"/>
              <a:t> Workgroup District Representation </a:t>
            </a:r>
            <a:endParaRPr/>
          </a:p>
        </p:txBody>
      </p:sp>
      <p:pic>
        <p:nvPicPr>
          <p:cNvPr id="239" name="Google Shape;239;g2cfa87b9d1b_0_305"/>
          <p:cNvPicPr preferRelativeResize="0"/>
          <p:nvPr/>
        </p:nvPicPr>
        <p:blipFill>
          <a:blip r:embed="rId3">
            <a:alphaModFix/>
          </a:blip>
          <a:stretch>
            <a:fillRect/>
          </a:stretch>
        </p:blipFill>
        <p:spPr>
          <a:xfrm>
            <a:off x="1088500" y="1690825"/>
            <a:ext cx="8727050" cy="4789400"/>
          </a:xfrm>
          <a:prstGeom prst="rect">
            <a:avLst/>
          </a:prstGeom>
          <a:noFill/>
          <a:ln cap="flat" cmpd="sng" w="25400">
            <a:solidFill>
              <a:srgbClr val="0E1F4A"/>
            </a:solidFill>
            <a:prstDash val="solid"/>
            <a:miter lim="8000"/>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d149fd21ea_0_123"/>
          <p:cNvSpPr txBox="1"/>
          <p:nvPr>
            <p:ph type="ctrTitle"/>
          </p:nvPr>
        </p:nvSpPr>
        <p:spPr>
          <a:xfrm>
            <a:off x="913689" y="808651"/>
            <a:ext cx="10363200" cy="2374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94A6B"/>
              </a:buClr>
              <a:buSzPts val="6000"/>
              <a:buFont typeface="Calibri"/>
              <a:buNone/>
            </a:pPr>
            <a:r>
              <a:rPr lang="en-US"/>
              <a:t>Pause and Reflect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194A6B"/>
              </a:buClr>
              <a:buSzPts val="1800"/>
              <a:buFont typeface="Arial"/>
              <a:buNone/>
            </a:pPr>
            <a:r>
              <a:rPr lang="en-US"/>
              <a:t>Process for Standards Development</a:t>
            </a:r>
            <a:endParaRPr/>
          </a:p>
        </p:txBody>
      </p:sp>
      <p:pic>
        <p:nvPicPr>
          <p:cNvPr id="250" name="Google Shape;250;p5"/>
          <p:cNvPicPr preferRelativeResize="0"/>
          <p:nvPr/>
        </p:nvPicPr>
        <p:blipFill>
          <a:blip r:embed="rId3">
            <a:alphaModFix/>
          </a:blip>
          <a:stretch>
            <a:fillRect/>
          </a:stretch>
        </p:blipFill>
        <p:spPr>
          <a:xfrm>
            <a:off x="422600" y="2636762"/>
            <a:ext cx="11769400" cy="2037000"/>
          </a:xfrm>
          <a:prstGeom prst="rect">
            <a:avLst/>
          </a:prstGeom>
          <a:noFill/>
          <a:ln>
            <a:noFill/>
          </a:ln>
        </p:spPr>
      </p:pic>
      <p:sp>
        <p:nvSpPr>
          <p:cNvPr id="251" name="Google Shape;251;p5"/>
          <p:cNvSpPr/>
          <p:nvPr/>
        </p:nvSpPr>
        <p:spPr>
          <a:xfrm>
            <a:off x="535875" y="2659075"/>
            <a:ext cx="8058600" cy="1994400"/>
          </a:xfrm>
          <a:prstGeom prst="rect">
            <a:avLst/>
          </a:prstGeom>
          <a:noFill/>
          <a:ln cap="flat" cmpd="sng" w="76200">
            <a:solidFill>
              <a:srgbClr val="FFBF2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cfa87b9d1b_0_38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194A6B"/>
              </a:buClr>
              <a:buSzPts val="1800"/>
              <a:buFont typeface="Arial"/>
              <a:buNone/>
            </a:pPr>
            <a:r>
              <a:rPr lang="en-US"/>
              <a:t>Process for Standards Development</a:t>
            </a:r>
            <a:endParaRPr/>
          </a:p>
        </p:txBody>
      </p:sp>
      <p:pic>
        <p:nvPicPr>
          <p:cNvPr id="257" name="Google Shape;257;g2cfa87b9d1b_0_386"/>
          <p:cNvPicPr preferRelativeResize="0"/>
          <p:nvPr/>
        </p:nvPicPr>
        <p:blipFill>
          <a:blip r:embed="rId3">
            <a:alphaModFix/>
          </a:blip>
          <a:stretch>
            <a:fillRect/>
          </a:stretch>
        </p:blipFill>
        <p:spPr>
          <a:xfrm>
            <a:off x="422600" y="2636762"/>
            <a:ext cx="11769400" cy="2037000"/>
          </a:xfrm>
          <a:prstGeom prst="rect">
            <a:avLst/>
          </a:prstGeom>
          <a:noFill/>
          <a:ln>
            <a:noFill/>
          </a:ln>
        </p:spPr>
      </p:pic>
      <p:cxnSp>
        <p:nvCxnSpPr>
          <p:cNvPr id="258" name="Google Shape;258;g2cfa87b9d1b_0_386"/>
          <p:cNvCxnSpPr/>
          <p:nvPr/>
        </p:nvCxnSpPr>
        <p:spPr>
          <a:xfrm>
            <a:off x="1492350" y="4510950"/>
            <a:ext cx="20400" cy="753000"/>
          </a:xfrm>
          <a:prstGeom prst="straightConnector1">
            <a:avLst/>
          </a:prstGeom>
          <a:noFill/>
          <a:ln cap="flat" cmpd="sng" w="38100">
            <a:solidFill>
              <a:schemeClr val="dk2"/>
            </a:solidFill>
            <a:prstDash val="solid"/>
            <a:round/>
            <a:headEnd len="med" w="med" type="none"/>
            <a:tailEnd len="med" w="med" type="triangle"/>
          </a:ln>
        </p:spPr>
      </p:cxnSp>
      <p:sp>
        <p:nvSpPr>
          <p:cNvPr id="259" name="Google Shape;259;g2cfa87b9d1b_0_386"/>
          <p:cNvSpPr/>
          <p:nvPr/>
        </p:nvSpPr>
        <p:spPr>
          <a:xfrm>
            <a:off x="841200" y="5365650"/>
            <a:ext cx="9747600" cy="1325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0" name="Google Shape;260;g2cfa87b9d1b_0_386"/>
          <p:cNvSpPr txBox="1"/>
          <p:nvPr/>
        </p:nvSpPr>
        <p:spPr>
          <a:xfrm>
            <a:off x="942900" y="5528450"/>
            <a:ext cx="9503400" cy="11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Each workgroup reviewed current research and trends in social studies education. They also analyzed and identified strengths and areas of improvement in the current Alaska standards.</a:t>
            </a:r>
            <a:endParaRPr sz="20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cfa87b9d1b_0_39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194A6B"/>
              </a:buClr>
              <a:buSzPts val="1800"/>
              <a:buFont typeface="Arial"/>
              <a:buNone/>
            </a:pPr>
            <a:r>
              <a:rPr lang="en-US"/>
              <a:t>Process for Standards Development</a:t>
            </a:r>
            <a:endParaRPr/>
          </a:p>
        </p:txBody>
      </p:sp>
      <p:pic>
        <p:nvPicPr>
          <p:cNvPr id="266" name="Google Shape;266;g2cfa87b9d1b_0_394"/>
          <p:cNvPicPr preferRelativeResize="0"/>
          <p:nvPr/>
        </p:nvPicPr>
        <p:blipFill>
          <a:blip r:embed="rId3">
            <a:alphaModFix/>
          </a:blip>
          <a:stretch>
            <a:fillRect/>
          </a:stretch>
        </p:blipFill>
        <p:spPr>
          <a:xfrm>
            <a:off x="422600" y="2636762"/>
            <a:ext cx="11769400" cy="2037000"/>
          </a:xfrm>
          <a:prstGeom prst="rect">
            <a:avLst/>
          </a:prstGeom>
          <a:noFill/>
          <a:ln>
            <a:noFill/>
          </a:ln>
        </p:spPr>
      </p:pic>
      <p:cxnSp>
        <p:nvCxnSpPr>
          <p:cNvPr id="267" name="Google Shape;267;g2cfa87b9d1b_0_394"/>
          <p:cNvCxnSpPr/>
          <p:nvPr/>
        </p:nvCxnSpPr>
        <p:spPr>
          <a:xfrm>
            <a:off x="3425600" y="4510950"/>
            <a:ext cx="20400" cy="753000"/>
          </a:xfrm>
          <a:prstGeom prst="straightConnector1">
            <a:avLst/>
          </a:prstGeom>
          <a:noFill/>
          <a:ln cap="flat" cmpd="sng" w="38100">
            <a:solidFill>
              <a:schemeClr val="dk2"/>
            </a:solidFill>
            <a:prstDash val="solid"/>
            <a:round/>
            <a:headEnd len="med" w="med" type="none"/>
            <a:tailEnd len="med" w="med" type="triangle"/>
          </a:ln>
        </p:spPr>
      </p:cxnSp>
      <p:sp>
        <p:nvSpPr>
          <p:cNvPr id="268" name="Google Shape;268;g2cfa87b9d1b_0_394"/>
          <p:cNvSpPr/>
          <p:nvPr/>
        </p:nvSpPr>
        <p:spPr>
          <a:xfrm>
            <a:off x="841200" y="5365650"/>
            <a:ext cx="9747600" cy="1325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9" name="Google Shape;269;g2cfa87b9d1b_0_394"/>
          <p:cNvSpPr txBox="1"/>
          <p:nvPr/>
        </p:nvSpPr>
        <p:spPr>
          <a:xfrm>
            <a:off x="942900" y="5528450"/>
            <a:ext cx="9503400" cy="11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Using their knowledge of current research/best practices, the national landscape of social studies, and various state standards, the GPWG and AHWG identified key “must haves” in the standards to develop guiding principles that served as a basis for the work.</a:t>
            </a:r>
            <a:endParaRPr sz="2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b4ac598382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extLst>
                  <a:ext uri="http://customooxmlschemas.google.com/">
                    <go:slidesCustomData xmlns:go="http://customooxmlschemas.google.com/" textRoundtripDataId="0"/>
                  </a:ext>
                </a:extLst>
              </a:rPr>
              <a:t>Agenda</a:t>
            </a:r>
            <a:endParaRPr/>
          </a:p>
        </p:txBody>
      </p:sp>
      <p:sp>
        <p:nvSpPr>
          <p:cNvPr id="123" name="Google Shape;123;g2b4ac598382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431800" lvl="0" marL="457200" rtl="0" algn="l">
              <a:lnSpc>
                <a:spcPct val="90000"/>
              </a:lnSpc>
              <a:spcBef>
                <a:spcPts val="0"/>
              </a:spcBef>
              <a:spcAft>
                <a:spcPts val="0"/>
              </a:spcAft>
              <a:buSzPts val="3200"/>
              <a:buAutoNum type="arabicPeriod"/>
            </a:pPr>
            <a:r>
              <a:rPr lang="en-US"/>
              <a:t>Context for the Standards Revision Work</a:t>
            </a:r>
            <a:endParaRPr/>
          </a:p>
          <a:p>
            <a:pPr indent="-431800" lvl="0" marL="457200" rtl="0" algn="l">
              <a:lnSpc>
                <a:spcPct val="90000"/>
              </a:lnSpc>
              <a:spcBef>
                <a:spcPts val="0"/>
              </a:spcBef>
              <a:spcAft>
                <a:spcPts val="0"/>
              </a:spcAft>
              <a:buSzPts val="3200"/>
              <a:buAutoNum type="arabicPeriod"/>
            </a:pPr>
            <a:r>
              <a:rPr lang="en-US"/>
              <a:t>Background on Standards</a:t>
            </a:r>
            <a:endParaRPr/>
          </a:p>
          <a:p>
            <a:pPr indent="-431800" lvl="0" marL="457200" rtl="0" algn="l">
              <a:lnSpc>
                <a:spcPct val="90000"/>
              </a:lnSpc>
              <a:spcBef>
                <a:spcPts val="0"/>
              </a:spcBef>
              <a:spcAft>
                <a:spcPts val="0"/>
              </a:spcAft>
              <a:buSzPts val="3200"/>
              <a:buAutoNum type="arabicPeriod"/>
            </a:pPr>
            <a:r>
              <a:rPr lang="en-US"/>
              <a:t>Overview of Standards Revision Process</a:t>
            </a:r>
            <a:endParaRPr/>
          </a:p>
          <a:p>
            <a:pPr indent="-431800" lvl="0" marL="457200" rtl="0" algn="l">
              <a:lnSpc>
                <a:spcPct val="90000"/>
              </a:lnSpc>
              <a:spcBef>
                <a:spcPts val="0"/>
              </a:spcBef>
              <a:spcAft>
                <a:spcPts val="0"/>
              </a:spcAft>
              <a:buSzPts val="3200"/>
              <a:buAutoNum type="arabicPeriod"/>
            </a:pPr>
            <a:r>
              <a:rPr lang="en-US"/>
              <a:t>Overview of the Standards and Key Instructional Shifts</a:t>
            </a:r>
            <a:endParaRPr/>
          </a:p>
          <a:p>
            <a:pPr indent="-431800" lvl="0" marL="457200" rtl="0" algn="l">
              <a:lnSpc>
                <a:spcPct val="90000"/>
              </a:lnSpc>
              <a:spcBef>
                <a:spcPts val="0"/>
              </a:spcBef>
              <a:spcAft>
                <a:spcPts val="0"/>
              </a:spcAft>
              <a:buSzPts val="3200"/>
              <a:buAutoNum type="arabicPeriod"/>
            </a:pPr>
            <a:r>
              <a:rPr lang="en-US">
                <a:extLst>
                  <a:ext uri="http://customooxmlschemas.google.com/">
                    <go:slidesCustomData xmlns:go="http://customooxmlschemas.google.com/" textRoundtripDataId="1"/>
                  </a:ext>
                </a:extLst>
              </a:rPr>
              <a:t>Q&amp;A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cfa87b9d1b_0_4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194A6B"/>
              </a:buClr>
              <a:buSzPts val="1800"/>
              <a:buFont typeface="Arial"/>
              <a:buNone/>
            </a:pPr>
            <a:r>
              <a:rPr lang="en-US">
                <a:extLst>
                  <a:ext uri="http://customooxmlschemas.google.com/">
                    <go:slidesCustomData xmlns:go="http://customooxmlschemas.google.com/" textRoundtripDataId="8"/>
                  </a:ext>
                </a:extLst>
              </a:rPr>
              <a:t>Process</a:t>
            </a:r>
            <a:r>
              <a:rPr lang="en-US"/>
              <a:t> for Standards Development</a:t>
            </a:r>
            <a:endParaRPr/>
          </a:p>
        </p:txBody>
      </p:sp>
      <p:graphicFrame>
        <p:nvGraphicFramePr>
          <p:cNvPr id="275" name="Google Shape;275;g2cfa87b9d1b_0_430"/>
          <p:cNvGraphicFramePr/>
          <p:nvPr/>
        </p:nvGraphicFramePr>
        <p:xfrm>
          <a:off x="762000" y="1614625"/>
          <a:ext cx="3000000" cy="3000000"/>
        </p:xfrm>
        <a:graphic>
          <a:graphicData uri="http://schemas.openxmlformats.org/drawingml/2006/table">
            <a:tbl>
              <a:tblPr>
                <a:noFill/>
                <a:tableStyleId>{BBAAFFD3-D701-440A-87B4-1388279B476C}</a:tableStyleId>
              </a:tblPr>
              <a:tblGrid>
                <a:gridCol w="3364525"/>
                <a:gridCol w="7151075"/>
              </a:tblGrid>
              <a:tr h="2778925">
                <a:tc>
                  <a:txBody>
                    <a:bodyPr/>
                    <a:lstStyle/>
                    <a:p>
                      <a:pPr indent="0" lvl="0" marL="0" rtl="0" algn="l">
                        <a:spcBef>
                          <a:spcPts val="0"/>
                        </a:spcBef>
                        <a:spcAft>
                          <a:spcPts val="0"/>
                        </a:spcAft>
                        <a:buNone/>
                      </a:pPr>
                      <a:r>
                        <a:rPr b="1" lang="en-US" sz="1900">
                          <a:latin typeface="Calibri"/>
                          <a:ea typeface="Calibri"/>
                          <a:cs typeface="Calibri"/>
                          <a:sym typeface="Calibri"/>
                        </a:rPr>
                        <a:t>Sample Content Guiding Principles</a:t>
                      </a:r>
                      <a:endParaRPr b="1" sz="1900">
                        <a:latin typeface="Calibri"/>
                        <a:ea typeface="Calibri"/>
                        <a:cs typeface="Calibri"/>
                        <a:sym typeface="Calibri"/>
                      </a:endParaRPr>
                    </a:p>
                  </a:txBody>
                  <a:tcPr marT="91425" marB="91425" marR="91425" marL="91425">
                    <a:solidFill>
                      <a:srgbClr val="FFC647"/>
                    </a:solidFill>
                  </a:tcPr>
                </a:tc>
                <a:tc>
                  <a:txBody>
                    <a:bodyPr/>
                    <a:lstStyle/>
                    <a:p>
                      <a:pPr indent="-330200" lvl="0" marL="457200" rtl="0" algn="l">
                        <a:spcBef>
                          <a:spcPts val="0"/>
                        </a:spcBef>
                        <a:spcAft>
                          <a:spcPts val="0"/>
                        </a:spcAft>
                        <a:buSzPts val="1600"/>
                        <a:buFont typeface="Calibri"/>
                        <a:buAutoNum type="arabicPeriod"/>
                      </a:pPr>
                      <a:r>
                        <a:rPr lang="en-US" sz="1600">
                          <a:latin typeface="Calibri"/>
                          <a:ea typeface="Calibri"/>
                          <a:cs typeface="Calibri"/>
                          <a:sym typeface="Calibri"/>
                        </a:rPr>
                        <a:t>Alaska Native culture, history, perspectives, values, and practices should be thoughtfully incorporated throughout the social studies standards and contextualized within a contemporary global indigeneity framework.</a:t>
                      </a:r>
                      <a:endParaRPr sz="1600">
                        <a:latin typeface="Calibri"/>
                        <a:ea typeface="Calibri"/>
                        <a:cs typeface="Calibri"/>
                        <a:sym typeface="Calibri"/>
                      </a:endParaRPr>
                    </a:p>
                    <a:p>
                      <a:pPr indent="-330200" lvl="0" marL="457200" rtl="0" algn="l">
                        <a:spcBef>
                          <a:spcPts val="0"/>
                        </a:spcBef>
                        <a:spcAft>
                          <a:spcPts val="0"/>
                        </a:spcAft>
                        <a:buSzPts val="1600"/>
                        <a:buFont typeface="Calibri"/>
                        <a:buAutoNum type="arabicPeriod"/>
                      </a:pPr>
                      <a:r>
                        <a:rPr lang="en-US" sz="1600">
                          <a:latin typeface="Calibri"/>
                          <a:ea typeface="Calibri"/>
                          <a:cs typeface="Calibri"/>
                          <a:sym typeface="Calibri"/>
                        </a:rPr>
                        <a:t>Standards should provide opportunities for cross‐curricular connections, such as the relationships among science, technology, and society in global and historical contexts, which allow students to explore the development of diverse knowledge.</a:t>
                      </a:r>
                      <a:endParaRPr sz="1600">
                        <a:latin typeface="Calibri"/>
                        <a:ea typeface="Calibri"/>
                        <a:cs typeface="Calibri"/>
                        <a:sym typeface="Calibri"/>
                      </a:endParaRPr>
                    </a:p>
                    <a:p>
                      <a:pPr indent="-330200" lvl="0" marL="457200" rtl="0" algn="l">
                        <a:spcBef>
                          <a:spcPts val="0"/>
                        </a:spcBef>
                        <a:spcAft>
                          <a:spcPts val="0"/>
                        </a:spcAft>
                        <a:buSzPts val="1600"/>
                        <a:buFont typeface="Calibri"/>
                        <a:buAutoNum type="arabicPeriod"/>
                      </a:pPr>
                      <a:r>
                        <a:rPr lang="en-US" sz="1600">
                          <a:latin typeface="Calibri"/>
                          <a:ea typeface="Calibri"/>
                          <a:cs typeface="Calibri"/>
                          <a:sym typeface="Calibri"/>
                        </a:rPr>
                        <a:t>Standards should include an economic strand that presents diverse economic systems, including state, federal, sovereign tribal, and unique economies in Alaska, and that analyzes the ecological impact of these systems.</a:t>
                      </a:r>
                      <a:endParaRPr sz="1600">
                        <a:latin typeface="Calibri"/>
                        <a:ea typeface="Calibri"/>
                        <a:cs typeface="Calibri"/>
                        <a:sym typeface="Calibri"/>
                      </a:endParaRPr>
                    </a:p>
                  </a:txBody>
                  <a:tcPr marT="91425" marB="91425" marR="91425" marL="91425"/>
                </a:tc>
              </a:tr>
              <a:tr h="2307925">
                <a:tc>
                  <a:txBody>
                    <a:bodyPr/>
                    <a:lstStyle/>
                    <a:p>
                      <a:pPr indent="0" lvl="0" marL="0" rtl="0" algn="l">
                        <a:spcBef>
                          <a:spcPts val="0"/>
                        </a:spcBef>
                        <a:spcAft>
                          <a:spcPts val="0"/>
                        </a:spcAft>
                        <a:buNone/>
                      </a:pPr>
                      <a:r>
                        <a:rPr b="1" lang="en-US" sz="1900">
                          <a:latin typeface="Calibri"/>
                          <a:ea typeface="Calibri"/>
                          <a:cs typeface="Calibri"/>
                          <a:sym typeface="Calibri"/>
                        </a:rPr>
                        <a:t>Sample Structure Guiding Principles</a:t>
                      </a:r>
                      <a:endParaRPr b="1" sz="1900">
                        <a:latin typeface="Calibri"/>
                        <a:ea typeface="Calibri"/>
                        <a:cs typeface="Calibri"/>
                        <a:sym typeface="Calibri"/>
                      </a:endParaRPr>
                    </a:p>
                  </a:txBody>
                  <a:tcPr marT="91425" marB="91425" marR="91425" marL="91425">
                    <a:solidFill>
                      <a:srgbClr val="FFC647"/>
                    </a:solidFill>
                  </a:tcPr>
                </a:tc>
                <a:tc>
                  <a:txBody>
                    <a:bodyPr/>
                    <a:lstStyle/>
                    <a:p>
                      <a:pPr indent="-330200" lvl="0" marL="457200" rtl="0" algn="l">
                        <a:spcBef>
                          <a:spcPts val="0"/>
                        </a:spcBef>
                        <a:spcAft>
                          <a:spcPts val="0"/>
                        </a:spcAft>
                        <a:buSzPts val="1600"/>
                        <a:buFont typeface="Calibri"/>
                        <a:buAutoNum type="arabicPeriod"/>
                      </a:pPr>
                      <a:r>
                        <a:rPr lang="en-US" sz="1600">
                          <a:latin typeface="Calibri"/>
                          <a:ea typeface="Calibri"/>
                          <a:cs typeface="Calibri"/>
                          <a:sym typeface="Calibri"/>
                        </a:rPr>
                        <a:t>Skills and content standards are arranged under common themes across grade bands.</a:t>
                      </a:r>
                      <a:endParaRPr sz="1600">
                        <a:latin typeface="Calibri"/>
                        <a:ea typeface="Calibri"/>
                        <a:cs typeface="Calibri"/>
                        <a:sym typeface="Calibri"/>
                      </a:endParaRPr>
                    </a:p>
                    <a:p>
                      <a:pPr indent="-330200" lvl="0" marL="457200" rtl="0" algn="l">
                        <a:spcBef>
                          <a:spcPts val="0"/>
                        </a:spcBef>
                        <a:spcAft>
                          <a:spcPts val="0"/>
                        </a:spcAft>
                        <a:buSzPts val="1600"/>
                        <a:buFont typeface="Calibri"/>
                        <a:buAutoNum type="arabicPeriod"/>
                      </a:pPr>
                      <a:r>
                        <a:rPr lang="en-US" sz="1600">
                          <a:latin typeface="Calibri"/>
                          <a:ea typeface="Calibri"/>
                          <a:cs typeface="Calibri"/>
                          <a:sym typeface="Calibri"/>
                        </a:rPr>
                        <a:t>Standards incorporate and connect to the dimensions and indicators in the College, Career, and Civic Life Framework for Social Studies State Standards (C3 Framework) throughout K– 12.</a:t>
                      </a:r>
                      <a:endParaRPr sz="1600">
                        <a:latin typeface="Calibri"/>
                        <a:ea typeface="Calibri"/>
                        <a:cs typeface="Calibri"/>
                        <a:sym typeface="Calibri"/>
                      </a:endParaRPr>
                    </a:p>
                    <a:p>
                      <a:pPr indent="-330200" lvl="0" marL="457200" rtl="0" algn="l">
                        <a:spcBef>
                          <a:spcPts val="0"/>
                        </a:spcBef>
                        <a:spcAft>
                          <a:spcPts val="0"/>
                        </a:spcAft>
                        <a:buSzPts val="1600"/>
                        <a:buFont typeface="Calibri"/>
                        <a:buAutoNum type="arabicPeriod"/>
                      </a:pPr>
                      <a:r>
                        <a:rPr lang="en-US" sz="1600">
                          <a:latin typeface="Calibri"/>
                          <a:ea typeface="Calibri"/>
                          <a:cs typeface="Calibri"/>
                          <a:sym typeface="Calibri"/>
                        </a:rPr>
                        <a:t>Standards are grounded in inquiry‐based practices and use fundamental or enduring questions that allow students to think critically, demonstrate learning through critical perspectives, and synthesize information in new ways.</a:t>
                      </a:r>
                      <a:endParaRPr sz="16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cfa87b9d1b_0_40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194A6B"/>
              </a:buClr>
              <a:buSzPts val="1800"/>
              <a:buFont typeface="Arial"/>
              <a:buNone/>
            </a:pPr>
            <a:r>
              <a:rPr lang="en-US"/>
              <a:t>Process for Standards Development</a:t>
            </a:r>
            <a:endParaRPr/>
          </a:p>
        </p:txBody>
      </p:sp>
      <p:pic>
        <p:nvPicPr>
          <p:cNvPr id="281" name="Google Shape;281;g2cfa87b9d1b_0_402"/>
          <p:cNvPicPr preferRelativeResize="0"/>
          <p:nvPr/>
        </p:nvPicPr>
        <p:blipFill>
          <a:blip r:embed="rId3">
            <a:alphaModFix/>
          </a:blip>
          <a:stretch>
            <a:fillRect/>
          </a:stretch>
        </p:blipFill>
        <p:spPr>
          <a:xfrm>
            <a:off x="422600" y="2636762"/>
            <a:ext cx="11769400" cy="2037000"/>
          </a:xfrm>
          <a:prstGeom prst="rect">
            <a:avLst/>
          </a:prstGeom>
          <a:noFill/>
          <a:ln>
            <a:noFill/>
          </a:ln>
        </p:spPr>
      </p:pic>
      <p:cxnSp>
        <p:nvCxnSpPr>
          <p:cNvPr id="282" name="Google Shape;282;g2cfa87b9d1b_0_402"/>
          <p:cNvCxnSpPr/>
          <p:nvPr/>
        </p:nvCxnSpPr>
        <p:spPr>
          <a:xfrm>
            <a:off x="5318175" y="4470250"/>
            <a:ext cx="20400" cy="753000"/>
          </a:xfrm>
          <a:prstGeom prst="straightConnector1">
            <a:avLst/>
          </a:prstGeom>
          <a:noFill/>
          <a:ln cap="flat" cmpd="sng" w="38100">
            <a:solidFill>
              <a:schemeClr val="dk2"/>
            </a:solidFill>
            <a:prstDash val="solid"/>
            <a:round/>
            <a:headEnd len="med" w="med" type="none"/>
            <a:tailEnd len="med" w="med" type="triangle"/>
          </a:ln>
        </p:spPr>
      </p:cxnSp>
      <p:sp>
        <p:nvSpPr>
          <p:cNvPr id="283" name="Google Shape;283;g2cfa87b9d1b_0_402"/>
          <p:cNvSpPr/>
          <p:nvPr/>
        </p:nvSpPr>
        <p:spPr>
          <a:xfrm>
            <a:off x="841200" y="5365650"/>
            <a:ext cx="9747600" cy="14925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4" name="Google Shape;284;g2cfa87b9d1b_0_402"/>
          <p:cNvSpPr txBox="1"/>
          <p:nvPr/>
        </p:nvSpPr>
        <p:spPr>
          <a:xfrm>
            <a:off x="841200" y="5468850"/>
            <a:ext cx="9747600" cy="11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The EWG discussed the purpose of standards, what standards are, and criteria for high-quality standards and engaged in practice activities to write high-quality standards. They created the structure of the standards and reflected on anchor standards to guide their work.</a:t>
            </a:r>
            <a:endParaRPr sz="20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cfa87b9d1b_0_4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194A6B"/>
              </a:buClr>
              <a:buSzPts val="1800"/>
              <a:buFont typeface="Arial"/>
              <a:buNone/>
            </a:pPr>
            <a:r>
              <a:rPr lang="en-US"/>
              <a:t>Process for Standards Development</a:t>
            </a:r>
            <a:endParaRPr/>
          </a:p>
        </p:txBody>
      </p:sp>
      <p:graphicFrame>
        <p:nvGraphicFramePr>
          <p:cNvPr id="290" name="Google Shape;290;g2cfa87b9d1b_0_440"/>
          <p:cNvGraphicFramePr/>
          <p:nvPr/>
        </p:nvGraphicFramePr>
        <p:xfrm>
          <a:off x="567225" y="1476050"/>
          <a:ext cx="3000000" cy="3000000"/>
        </p:xfrm>
        <a:graphic>
          <a:graphicData uri="http://schemas.openxmlformats.org/drawingml/2006/table">
            <a:tbl>
              <a:tblPr>
                <a:noFill/>
                <a:tableStyleId>{BBAAFFD3-D701-440A-87B4-1388279B476C}</a:tableStyleId>
              </a:tblPr>
              <a:tblGrid>
                <a:gridCol w="2734300"/>
                <a:gridCol w="7950500"/>
              </a:tblGrid>
              <a:tr h="381000">
                <a:tc>
                  <a:txBody>
                    <a:bodyPr/>
                    <a:lstStyle/>
                    <a:p>
                      <a:pPr indent="0" lvl="0" marL="0" rtl="0" algn="ctr">
                        <a:spcBef>
                          <a:spcPts val="0"/>
                        </a:spcBef>
                        <a:spcAft>
                          <a:spcPts val="0"/>
                        </a:spcAft>
                        <a:buNone/>
                      </a:pPr>
                      <a:r>
                        <a:rPr b="1" lang="en-US">
                          <a:latin typeface="Calibri"/>
                          <a:ea typeface="Calibri"/>
                          <a:cs typeface="Calibri"/>
                          <a:sym typeface="Calibri"/>
                        </a:rPr>
                        <a:t>Criteria for High-Quality Standards</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US">
                          <a:latin typeface="Calibri"/>
                          <a:ea typeface="Calibri"/>
                          <a:cs typeface="Calibri"/>
                          <a:sym typeface="Calibri"/>
                        </a:rPr>
                        <a:t>Definition</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381000">
                <a:tc>
                  <a:txBody>
                    <a:bodyPr/>
                    <a:lstStyle/>
                    <a:p>
                      <a:pPr indent="0" lvl="0" marL="0" rtl="0" algn="l">
                        <a:spcBef>
                          <a:spcPts val="0"/>
                        </a:spcBef>
                        <a:spcAft>
                          <a:spcPts val="0"/>
                        </a:spcAft>
                        <a:buNone/>
                      </a:pPr>
                      <a:r>
                        <a:rPr b="1" lang="en-US">
                          <a:latin typeface="Calibri"/>
                          <a:ea typeface="Calibri"/>
                          <a:cs typeface="Calibri"/>
                          <a:sym typeface="Calibri"/>
                        </a:rPr>
                        <a:t>Rigor</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EEFC"/>
                    </a:solidFill>
                  </a:tcPr>
                </a:tc>
                <a:tc>
                  <a:txBody>
                    <a:bodyPr/>
                    <a:lstStyle/>
                    <a:p>
                      <a:pPr indent="0" lvl="0" marL="0" rtl="0" algn="l">
                        <a:spcBef>
                          <a:spcPts val="0"/>
                        </a:spcBef>
                        <a:spcAft>
                          <a:spcPts val="0"/>
                        </a:spcAft>
                        <a:buNone/>
                      </a:pPr>
                      <a:r>
                        <a:rPr lang="en-US">
                          <a:latin typeface="Calibri"/>
                          <a:ea typeface="Calibri"/>
                          <a:cs typeface="Calibri"/>
                          <a:sym typeface="Calibri"/>
                        </a:rPr>
                        <a:t>A standard should help students understand knowledge and concepts that are complex, ambiguous, or contentious, and acquire skills that can be applied in a variety of educational, career, and civic contexts throughout their lives.</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latin typeface="Calibri"/>
                          <a:ea typeface="Calibri"/>
                          <a:cs typeface="Calibri"/>
                          <a:sym typeface="Calibri"/>
                        </a:rPr>
                        <a:t>Focus</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EEFC"/>
                    </a:solidFill>
                  </a:tcPr>
                </a:tc>
                <a:tc>
                  <a:txBody>
                    <a:bodyPr/>
                    <a:lstStyle/>
                    <a:p>
                      <a:pPr indent="0" lvl="0" marL="0" rtl="0" algn="l">
                        <a:spcBef>
                          <a:spcPts val="0"/>
                        </a:spcBef>
                        <a:spcAft>
                          <a:spcPts val="0"/>
                        </a:spcAft>
                        <a:buNone/>
                      </a:pPr>
                      <a:r>
                        <a:rPr lang="en-US">
                          <a:latin typeface="Calibri"/>
                          <a:ea typeface="Calibri"/>
                          <a:cs typeface="Calibri"/>
                          <a:sym typeface="Calibri"/>
                        </a:rPr>
                        <a:t>A standard should address what is most important for students to learn. </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latin typeface="Calibri"/>
                          <a:ea typeface="Calibri"/>
                          <a:cs typeface="Calibri"/>
                          <a:sym typeface="Calibri"/>
                        </a:rPr>
                        <a:t>Specificity</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EEFC"/>
                    </a:solidFill>
                  </a:tcPr>
                </a:tc>
                <a:tc>
                  <a:txBody>
                    <a:bodyPr/>
                    <a:lstStyle/>
                    <a:p>
                      <a:pPr indent="0" lvl="0" marL="0" rtl="0" algn="l">
                        <a:spcBef>
                          <a:spcPts val="0"/>
                        </a:spcBef>
                        <a:spcAft>
                          <a:spcPts val="0"/>
                        </a:spcAft>
                        <a:buNone/>
                      </a:pPr>
                      <a:r>
                        <a:rPr lang="en-US">
                          <a:latin typeface="Calibri"/>
                          <a:ea typeface="Calibri"/>
                          <a:cs typeface="Calibri"/>
                          <a:sym typeface="Calibri"/>
                        </a:rPr>
                        <a:t>A standard should be specific enough to convey the level of performance expected of students.</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latin typeface="Calibri"/>
                          <a:ea typeface="Calibri"/>
                          <a:cs typeface="Calibri"/>
                          <a:sym typeface="Calibri"/>
                        </a:rPr>
                        <a:t>Clarity/Accessibility</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1EEFC"/>
                    </a:solidFill>
                  </a:tcPr>
                </a:tc>
                <a:tc>
                  <a:txBody>
                    <a:bodyPr/>
                    <a:lstStyle/>
                    <a:p>
                      <a:pPr indent="0" lvl="0" marL="0" rtl="0" algn="l">
                        <a:spcBef>
                          <a:spcPts val="0"/>
                        </a:spcBef>
                        <a:spcAft>
                          <a:spcPts val="0"/>
                        </a:spcAft>
                        <a:buNone/>
                      </a:pPr>
                      <a:r>
                        <a:rPr lang="en-US">
                          <a:latin typeface="Calibri"/>
                          <a:ea typeface="Calibri"/>
                          <a:cs typeface="Calibri"/>
                          <a:sym typeface="Calibri"/>
                        </a:rPr>
                        <a:t>Standards should be clear, measurable, observable, or verifiable in some way and in language that students and parents can understand. </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latin typeface="Calibri"/>
                          <a:ea typeface="Calibri"/>
                          <a:cs typeface="Calibri"/>
                          <a:sym typeface="Calibri"/>
                        </a:rPr>
                        <a:t>Disciplinary Literacy</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US">
                          <a:latin typeface="Calibri"/>
                          <a:ea typeface="Calibri"/>
                          <a:cs typeface="Calibri"/>
                          <a:sym typeface="Calibri"/>
                        </a:rPr>
                        <a:t>Standards as a whole should clearly articulate what is required of students to read, write and communicate within the specific discipline.</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latin typeface="Calibri"/>
                          <a:ea typeface="Calibri"/>
                          <a:cs typeface="Calibri"/>
                          <a:sym typeface="Calibri"/>
                        </a:rPr>
                        <a:t>Coherence</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US">
                          <a:latin typeface="Calibri"/>
                          <a:ea typeface="Calibri"/>
                          <a:cs typeface="Calibri"/>
                          <a:sym typeface="Calibri"/>
                        </a:rPr>
                        <a:t>Standards as a whole should be organized in a unified structure/framework devoid of gaps in learning expectations.</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latin typeface="Calibri"/>
                          <a:ea typeface="Calibri"/>
                          <a:cs typeface="Calibri"/>
                          <a:sym typeface="Calibri"/>
                        </a:rPr>
                        <a:t>Depth</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US">
                          <a:latin typeface="Calibri"/>
                          <a:ea typeface="Calibri"/>
                          <a:cs typeface="Calibri"/>
                          <a:sym typeface="Calibri"/>
                        </a:rPr>
                        <a:t>Standards as a whole should illustrate robust, well-integrated understandings of fundamental concepts essential to the attainment of literacy and fluency in a discipline.</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latin typeface="Calibri"/>
                          <a:ea typeface="Calibri"/>
                          <a:cs typeface="Calibri"/>
                          <a:sym typeface="Calibri"/>
                        </a:rPr>
                        <a:t>Breadth</a:t>
                      </a:r>
                      <a:endParaRPr b="1">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lang="en-US">
                          <a:latin typeface="Calibri"/>
                          <a:ea typeface="Calibri"/>
                          <a:cs typeface="Calibri"/>
                          <a:sym typeface="Calibri"/>
                        </a:rPr>
                        <a:t>Standards as a whole should illustrate a logical and consistent structure that addresses the key content, concepts and skills of the discipline.</a:t>
                      </a:r>
                      <a:endParaRPr>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cfa87b9d1b_0_4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194A6B"/>
              </a:buClr>
              <a:buSzPts val="1800"/>
              <a:buFont typeface="Arial"/>
              <a:buNone/>
            </a:pPr>
            <a:r>
              <a:rPr lang="en-US"/>
              <a:t>Process for Standards Development</a:t>
            </a:r>
            <a:endParaRPr/>
          </a:p>
        </p:txBody>
      </p:sp>
      <p:pic>
        <p:nvPicPr>
          <p:cNvPr id="296" name="Google Shape;296;g2cfa87b9d1b_0_410"/>
          <p:cNvPicPr preferRelativeResize="0"/>
          <p:nvPr/>
        </p:nvPicPr>
        <p:blipFill>
          <a:blip r:embed="rId3">
            <a:alphaModFix/>
          </a:blip>
          <a:stretch>
            <a:fillRect/>
          </a:stretch>
        </p:blipFill>
        <p:spPr>
          <a:xfrm>
            <a:off x="422600" y="2636762"/>
            <a:ext cx="11769400" cy="2037000"/>
          </a:xfrm>
          <a:prstGeom prst="rect">
            <a:avLst/>
          </a:prstGeom>
          <a:noFill/>
          <a:ln>
            <a:noFill/>
          </a:ln>
        </p:spPr>
      </p:pic>
      <p:cxnSp>
        <p:nvCxnSpPr>
          <p:cNvPr id="297" name="Google Shape;297;g2cfa87b9d1b_0_410"/>
          <p:cNvCxnSpPr/>
          <p:nvPr/>
        </p:nvCxnSpPr>
        <p:spPr>
          <a:xfrm>
            <a:off x="7251425" y="4510950"/>
            <a:ext cx="20400" cy="753000"/>
          </a:xfrm>
          <a:prstGeom prst="straightConnector1">
            <a:avLst/>
          </a:prstGeom>
          <a:noFill/>
          <a:ln cap="flat" cmpd="sng" w="38100">
            <a:solidFill>
              <a:schemeClr val="dk2"/>
            </a:solidFill>
            <a:prstDash val="solid"/>
            <a:round/>
            <a:headEnd len="med" w="med" type="none"/>
            <a:tailEnd len="med" w="med" type="triangle"/>
          </a:ln>
        </p:spPr>
      </p:cxnSp>
      <p:sp>
        <p:nvSpPr>
          <p:cNvPr id="298" name="Google Shape;298;g2cfa87b9d1b_0_410"/>
          <p:cNvSpPr/>
          <p:nvPr/>
        </p:nvSpPr>
        <p:spPr>
          <a:xfrm>
            <a:off x="841200" y="5365650"/>
            <a:ext cx="9747600" cy="1325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9" name="Google Shape;299;g2cfa87b9d1b_0_410"/>
          <p:cNvSpPr txBox="1"/>
          <p:nvPr/>
        </p:nvSpPr>
        <p:spPr>
          <a:xfrm>
            <a:off x="942900" y="5528450"/>
            <a:ext cx="9503400" cy="11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The EWG worked in three grade-band groups (K–5, 6–8, 9–12) to revise the standards based on the guiding principles. Tasks were </a:t>
            </a:r>
            <a:r>
              <a:rPr lang="en-US" sz="2000">
                <a:solidFill>
                  <a:schemeClr val="dk1"/>
                </a:solidFill>
                <a:latin typeface="Calibri"/>
                <a:ea typeface="Calibri"/>
                <a:cs typeface="Calibri"/>
                <a:sym typeface="Calibri"/>
              </a:rPr>
              <a:t>completed</a:t>
            </a:r>
            <a:r>
              <a:rPr lang="en-US" sz="2000">
                <a:solidFill>
                  <a:schemeClr val="dk1"/>
                </a:solidFill>
                <a:latin typeface="Calibri"/>
                <a:ea typeface="Calibri"/>
                <a:cs typeface="Calibri"/>
                <a:sym typeface="Calibri"/>
              </a:rPr>
              <a:t> during in-person workshops, virtual meetings, and independent work.</a:t>
            </a:r>
            <a:endParaRPr sz="20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2d149fd21ea_0_127"/>
          <p:cNvSpPr txBox="1"/>
          <p:nvPr>
            <p:ph type="ctrTitle"/>
          </p:nvPr>
        </p:nvSpPr>
        <p:spPr>
          <a:xfrm>
            <a:off x="913689" y="808651"/>
            <a:ext cx="10363200" cy="2374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94A6B"/>
              </a:buClr>
              <a:buSzPts val="6000"/>
              <a:buFont typeface="Calibri"/>
              <a:buNone/>
            </a:pPr>
            <a:r>
              <a:rPr lang="en-US"/>
              <a:t>Pause and Reflect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cfa87b9d1b_0_207"/>
          <p:cNvSpPr txBox="1"/>
          <p:nvPr>
            <p:ph type="ctrTitle"/>
          </p:nvPr>
        </p:nvSpPr>
        <p:spPr>
          <a:xfrm>
            <a:off x="913689" y="808651"/>
            <a:ext cx="10363200" cy="2374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94A6B"/>
              </a:buClr>
              <a:buSzPts val="6000"/>
              <a:buFont typeface="Calibri"/>
              <a:buNone/>
            </a:pPr>
            <a:r>
              <a:rPr lang="en-US">
                <a:extLst>
                  <a:ext uri="http://customooxmlschemas.google.com/">
                    <go:slidesCustomData xmlns:go="http://customooxmlschemas.google.com/" textRoundtripDataId="9"/>
                  </a:ext>
                </a:extLst>
              </a:rPr>
              <a:t>Overview</a:t>
            </a:r>
            <a:r>
              <a:rPr lang="en-US"/>
              <a:t> of the Standards and Key Instructional Shifts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cfa87b9d1b_0_25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extLst>
                  <a:ext uri="http://customooxmlschemas.google.com/">
                    <go:slidesCustomData xmlns:go="http://customooxmlschemas.google.com/" textRoundtripDataId="10"/>
                  </a:ext>
                </a:extLst>
              </a:rPr>
              <a:t>Writing</a:t>
            </a:r>
            <a:r>
              <a:rPr lang="en-US"/>
              <a:t> Team Leads</a:t>
            </a:r>
            <a:endParaRPr/>
          </a:p>
        </p:txBody>
      </p:sp>
      <p:sp>
        <p:nvSpPr>
          <p:cNvPr id="315" name="Google Shape;315;g2cfa87b9d1b_0_251"/>
          <p:cNvSpPr txBox="1"/>
          <p:nvPr/>
        </p:nvSpPr>
        <p:spPr>
          <a:xfrm>
            <a:off x="1521463" y="2682225"/>
            <a:ext cx="1499700" cy="369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US" sz="2600">
                <a:latin typeface="Calibri"/>
                <a:ea typeface="Calibri"/>
                <a:cs typeface="Calibri"/>
                <a:sym typeface="Calibri"/>
              </a:rPr>
              <a:t>Melissa Masheff</a:t>
            </a:r>
            <a:endParaRPr b="1" sz="2600">
              <a:solidFill>
                <a:srgbClr val="000000"/>
              </a:solidFill>
              <a:latin typeface="Calibri"/>
              <a:ea typeface="Calibri"/>
              <a:cs typeface="Calibri"/>
              <a:sym typeface="Calibri"/>
            </a:endParaRPr>
          </a:p>
        </p:txBody>
      </p:sp>
      <p:sp>
        <p:nvSpPr>
          <p:cNvPr id="316" name="Google Shape;316;g2cfa87b9d1b_0_251"/>
          <p:cNvSpPr txBox="1"/>
          <p:nvPr/>
        </p:nvSpPr>
        <p:spPr>
          <a:xfrm>
            <a:off x="1713487" y="3486361"/>
            <a:ext cx="1115700" cy="27300"/>
          </a:xfrm>
          <a:prstGeom prst="rect">
            <a:avLst/>
          </a:prstGeom>
          <a:solidFill>
            <a:srgbClr val="E2E6E8"/>
          </a:solidFill>
          <a:ln>
            <a:noFill/>
          </a:ln>
        </p:spPr>
        <p:txBody>
          <a:bodyPr anchorCtr="0" anchor="t" bIns="0" lIns="0" spcFirstLastPara="1" rIns="0" wrap="square" tIns="0">
            <a:noAutofit/>
          </a:bodyPr>
          <a:lstStyle/>
          <a:p>
            <a:pPr indent="0" lvl="0" marL="0" rtl="0" algn="l">
              <a:lnSpc>
                <a:spcPct val="125000"/>
              </a:lnSpc>
              <a:spcBef>
                <a:spcPts val="0"/>
              </a:spcBef>
              <a:spcAft>
                <a:spcPts val="0"/>
              </a:spcAft>
              <a:buNone/>
            </a:pPr>
            <a:r>
              <a:t/>
            </a:r>
            <a:endParaRPr sz="100">
              <a:solidFill>
                <a:srgbClr val="1C252D"/>
              </a:solidFill>
              <a:latin typeface="Calibri"/>
              <a:ea typeface="Calibri"/>
              <a:cs typeface="Calibri"/>
              <a:sym typeface="Calibri"/>
            </a:endParaRPr>
          </a:p>
        </p:txBody>
      </p:sp>
      <p:sp>
        <p:nvSpPr>
          <p:cNvPr id="317" name="Google Shape;317;g2cfa87b9d1b_0_251"/>
          <p:cNvSpPr txBox="1"/>
          <p:nvPr/>
        </p:nvSpPr>
        <p:spPr>
          <a:xfrm>
            <a:off x="1137651" y="3765675"/>
            <a:ext cx="2661900" cy="1142700"/>
          </a:xfrm>
          <a:prstGeom prst="rect">
            <a:avLst/>
          </a:prstGeom>
          <a:noFill/>
          <a:ln>
            <a:noFill/>
          </a:ln>
        </p:spPr>
        <p:txBody>
          <a:bodyPr anchorCtr="0" anchor="t" bIns="0" lIns="0" spcFirstLastPara="1" rIns="0" wrap="square" tIns="0">
            <a:noAutofit/>
          </a:bodyPr>
          <a:lstStyle/>
          <a:p>
            <a:pPr indent="0" lvl="0" marL="0" rtl="0" algn="ctr">
              <a:lnSpc>
                <a:spcPct val="125000"/>
              </a:lnSpc>
              <a:spcBef>
                <a:spcPts val="0"/>
              </a:spcBef>
              <a:spcAft>
                <a:spcPts val="0"/>
              </a:spcAft>
              <a:buNone/>
            </a:pPr>
            <a:r>
              <a:rPr i="1" lang="en-US" sz="2500">
                <a:latin typeface="Calibri"/>
                <a:ea typeface="Calibri"/>
                <a:cs typeface="Calibri"/>
                <a:sym typeface="Calibri"/>
              </a:rPr>
              <a:t>Elementary Writing Team Lead</a:t>
            </a:r>
            <a:endParaRPr i="1" sz="2500">
              <a:solidFill>
                <a:srgbClr val="000000"/>
              </a:solidFill>
              <a:latin typeface="Calibri"/>
              <a:ea typeface="Calibri"/>
              <a:cs typeface="Calibri"/>
              <a:sym typeface="Calibri"/>
            </a:endParaRPr>
          </a:p>
        </p:txBody>
      </p:sp>
      <p:sp>
        <p:nvSpPr>
          <p:cNvPr id="318" name="Google Shape;318;g2cfa87b9d1b_0_251"/>
          <p:cNvSpPr txBox="1"/>
          <p:nvPr/>
        </p:nvSpPr>
        <p:spPr>
          <a:xfrm>
            <a:off x="5308030" y="2682225"/>
            <a:ext cx="1499700" cy="369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US" sz="2600">
                <a:latin typeface="Calibri"/>
                <a:ea typeface="Calibri"/>
                <a:cs typeface="Calibri"/>
                <a:sym typeface="Calibri"/>
              </a:rPr>
              <a:t>Jessica Collins</a:t>
            </a:r>
            <a:endParaRPr b="1" sz="2600">
              <a:solidFill>
                <a:srgbClr val="000000"/>
              </a:solidFill>
              <a:latin typeface="Calibri"/>
              <a:ea typeface="Calibri"/>
              <a:cs typeface="Calibri"/>
              <a:sym typeface="Calibri"/>
            </a:endParaRPr>
          </a:p>
        </p:txBody>
      </p:sp>
      <p:sp>
        <p:nvSpPr>
          <p:cNvPr id="319" name="Google Shape;319;g2cfa87b9d1b_0_251"/>
          <p:cNvSpPr txBox="1"/>
          <p:nvPr/>
        </p:nvSpPr>
        <p:spPr>
          <a:xfrm>
            <a:off x="5538154" y="3486361"/>
            <a:ext cx="1115700" cy="27300"/>
          </a:xfrm>
          <a:prstGeom prst="rect">
            <a:avLst/>
          </a:prstGeom>
          <a:solidFill>
            <a:srgbClr val="E2E6E8"/>
          </a:solidFill>
          <a:ln>
            <a:noFill/>
          </a:ln>
        </p:spPr>
        <p:txBody>
          <a:bodyPr anchorCtr="0" anchor="t" bIns="0" lIns="0" spcFirstLastPara="1" rIns="0" wrap="square" tIns="0">
            <a:noAutofit/>
          </a:bodyPr>
          <a:lstStyle/>
          <a:p>
            <a:pPr indent="0" lvl="0" marL="0" rtl="0" algn="l">
              <a:lnSpc>
                <a:spcPct val="125000"/>
              </a:lnSpc>
              <a:spcBef>
                <a:spcPts val="0"/>
              </a:spcBef>
              <a:spcAft>
                <a:spcPts val="0"/>
              </a:spcAft>
              <a:buNone/>
            </a:pPr>
            <a:r>
              <a:t/>
            </a:r>
            <a:endParaRPr sz="100">
              <a:solidFill>
                <a:srgbClr val="1C252D"/>
              </a:solidFill>
              <a:latin typeface="Calibri"/>
              <a:ea typeface="Calibri"/>
              <a:cs typeface="Calibri"/>
              <a:sym typeface="Calibri"/>
            </a:endParaRPr>
          </a:p>
        </p:txBody>
      </p:sp>
      <p:sp>
        <p:nvSpPr>
          <p:cNvPr id="320" name="Google Shape;320;g2cfa87b9d1b_0_251"/>
          <p:cNvSpPr txBox="1"/>
          <p:nvPr/>
        </p:nvSpPr>
        <p:spPr>
          <a:xfrm>
            <a:off x="4726987" y="3765675"/>
            <a:ext cx="2661900" cy="1142700"/>
          </a:xfrm>
          <a:prstGeom prst="rect">
            <a:avLst/>
          </a:prstGeom>
          <a:noFill/>
          <a:ln>
            <a:noFill/>
          </a:ln>
        </p:spPr>
        <p:txBody>
          <a:bodyPr anchorCtr="0" anchor="t" bIns="0" lIns="0" spcFirstLastPara="1" rIns="0" wrap="square" tIns="0">
            <a:normAutofit/>
          </a:bodyPr>
          <a:lstStyle/>
          <a:p>
            <a:pPr indent="0" lvl="0" marL="0" rtl="0" algn="ctr">
              <a:lnSpc>
                <a:spcPct val="125000"/>
              </a:lnSpc>
              <a:spcBef>
                <a:spcPts val="0"/>
              </a:spcBef>
              <a:spcAft>
                <a:spcPts val="0"/>
              </a:spcAft>
              <a:buNone/>
            </a:pPr>
            <a:r>
              <a:rPr i="1" lang="en-US" sz="2500">
                <a:latin typeface="Calibri"/>
                <a:ea typeface="Calibri"/>
                <a:cs typeface="Calibri"/>
                <a:sym typeface="Calibri"/>
              </a:rPr>
              <a:t>Middle School Writing Team Lead</a:t>
            </a:r>
            <a:endParaRPr i="1" sz="2500">
              <a:solidFill>
                <a:srgbClr val="000000"/>
              </a:solidFill>
              <a:latin typeface="Calibri"/>
              <a:ea typeface="Calibri"/>
              <a:cs typeface="Calibri"/>
              <a:sym typeface="Calibri"/>
            </a:endParaRPr>
          </a:p>
        </p:txBody>
      </p:sp>
      <p:sp>
        <p:nvSpPr>
          <p:cNvPr id="321" name="Google Shape;321;g2cfa87b9d1b_0_251"/>
          <p:cNvSpPr txBox="1"/>
          <p:nvPr/>
        </p:nvSpPr>
        <p:spPr>
          <a:xfrm>
            <a:off x="8973505" y="2682225"/>
            <a:ext cx="1499700" cy="369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US" sz="2600">
                <a:latin typeface="Calibri"/>
                <a:ea typeface="Calibri"/>
                <a:cs typeface="Calibri"/>
                <a:sym typeface="Calibri"/>
              </a:rPr>
              <a:t>Owen Fulton</a:t>
            </a:r>
            <a:endParaRPr b="1" sz="2600">
              <a:solidFill>
                <a:srgbClr val="000000"/>
              </a:solidFill>
              <a:latin typeface="Calibri"/>
              <a:ea typeface="Calibri"/>
              <a:cs typeface="Calibri"/>
              <a:sym typeface="Calibri"/>
            </a:endParaRPr>
          </a:p>
        </p:txBody>
      </p:sp>
      <p:sp>
        <p:nvSpPr>
          <p:cNvPr id="322" name="Google Shape;322;g2cfa87b9d1b_0_251"/>
          <p:cNvSpPr txBox="1"/>
          <p:nvPr/>
        </p:nvSpPr>
        <p:spPr>
          <a:xfrm>
            <a:off x="9203629" y="3486361"/>
            <a:ext cx="1115700" cy="27300"/>
          </a:xfrm>
          <a:prstGeom prst="rect">
            <a:avLst/>
          </a:prstGeom>
          <a:solidFill>
            <a:srgbClr val="E2E6E8"/>
          </a:solidFill>
          <a:ln>
            <a:noFill/>
          </a:ln>
        </p:spPr>
        <p:txBody>
          <a:bodyPr anchorCtr="0" anchor="t" bIns="0" lIns="0" spcFirstLastPara="1" rIns="0" wrap="square" tIns="0">
            <a:noAutofit/>
          </a:bodyPr>
          <a:lstStyle/>
          <a:p>
            <a:pPr indent="0" lvl="0" marL="0" rtl="0" algn="l">
              <a:lnSpc>
                <a:spcPct val="125000"/>
              </a:lnSpc>
              <a:spcBef>
                <a:spcPts val="0"/>
              </a:spcBef>
              <a:spcAft>
                <a:spcPts val="0"/>
              </a:spcAft>
              <a:buNone/>
            </a:pPr>
            <a:r>
              <a:t/>
            </a:r>
            <a:endParaRPr sz="100">
              <a:solidFill>
                <a:srgbClr val="1C252D"/>
              </a:solidFill>
              <a:latin typeface="Calibri"/>
              <a:ea typeface="Calibri"/>
              <a:cs typeface="Calibri"/>
              <a:sym typeface="Calibri"/>
            </a:endParaRPr>
          </a:p>
        </p:txBody>
      </p:sp>
      <p:sp>
        <p:nvSpPr>
          <p:cNvPr id="323" name="Google Shape;323;g2cfa87b9d1b_0_251"/>
          <p:cNvSpPr txBox="1"/>
          <p:nvPr/>
        </p:nvSpPr>
        <p:spPr>
          <a:xfrm>
            <a:off x="8392462" y="3765675"/>
            <a:ext cx="2661900" cy="1142700"/>
          </a:xfrm>
          <a:prstGeom prst="rect">
            <a:avLst/>
          </a:prstGeom>
          <a:noFill/>
          <a:ln>
            <a:noFill/>
          </a:ln>
        </p:spPr>
        <p:txBody>
          <a:bodyPr anchorCtr="0" anchor="t" bIns="0" lIns="0" spcFirstLastPara="1" rIns="0" wrap="square" tIns="0">
            <a:normAutofit/>
          </a:bodyPr>
          <a:lstStyle/>
          <a:p>
            <a:pPr indent="0" lvl="0" marL="0" rtl="0" algn="ctr">
              <a:lnSpc>
                <a:spcPct val="125000"/>
              </a:lnSpc>
              <a:spcBef>
                <a:spcPts val="0"/>
              </a:spcBef>
              <a:spcAft>
                <a:spcPts val="0"/>
              </a:spcAft>
              <a:buNone/>
            </a:pPr>
            <a:r>
              <a:rPr i="1" lang="en-US" sz="2500">
                <a:latin typeface="Calibri"/>
                <a:ea typeface="Calibri"/>
                <a:cs typeface="Calibri"/>
                <a:sym typeface="Calibri"/>
              </a:rPr>
              <a:t>High School Writing Team Lead</a:t>
            </a:r>
            <a:endParaRPr i="1" sz="2500">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d149fd21ea_0_1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extLst>
                  <a:ext uri="http://customooxmlschemas.google.com/">
                    <go:slidesCustomData xmlns:go="http://customooxmlschemas.google.com/" textRoundtripDataId="11"/>
                  </a:ext>
                </a:extLst>
              </a:rPr>
              <a:t>Overview</a:t>
            </a:r>
            <a:r>
              <a:rPr lang="en-US"/>
              <a:t> of the Standards Structure </a:t>
            </a:r>
            <a:endParaRPr/>
          </a:p>
        </p:txBody>
      </p:sp>
      <p:pic>
        <p:nvPicPr>
          <p:cNvPr id="330" name="Google Shape;330;g2d149fd21ea_0_10"/>
          <p:cNvPicPr preferRelativeResize="0"/>
          <p:nvPr/>
        </p:nvPicPr>
        <p:blipFill>
          <a:blip r:embed="rId3">
            <a:alphaModFix/>
          </a:blip>
          <a:stretch>
            <a:fillRect/>
          </a:stretch>
        </p:blipFill>
        <p:spPr>
          <a:xfrm>
            <a:off x="402775" y="1930325"/>
            <a:ext cx="5720075" cy="4376126"/>
          </a:xfrm>
          <a:prstGeom prst="rect">
            <a:avLst/>
          </a:prstGeom>
          <a:noFill/>
          <a:ln>
            <a:noFill/>
          </a:ln>
        </p:spPr>
      </p:pic>
      <p:pic>
        <p:nvPicPr>
          <p:cNvPr id="331" name="Google Shape;331;g2d149fd21ea_0_10"/>
          <p:cNvPicPr preferRelativeResize="0"/>
          <p:nvPr/>
        </p:nvPicPr>
        <p:blipFill>
          <a:blip r:embed="rId4">
            <a:alphaModFix/>
          </a:blip>
          <a:stretch>
            <a:fillRect/>
          </a:stretch>
        </p:blipFill>
        <p:spPr>
          <a:xfrm>
            <a:off x="6187625" y="2362920"/>
            <a:ext cx="5893875" cy="1811432"/>
          </a:xfrm>
          <a:prstGeom prst="rect">
            <a:avLst/>
          </a:prstGeom>
          <a:noFill/>
          <a:ln>
            <a:noFill/>
          </a:ln>
        </p:spPr>
      </p:pic>
      <p:grpSp>
        <p:nvGrpSpPr>
          <p:cNvPr id="332" name="Google Shape;332;g2d149fd21ea_0_10"/>
          <p:cNvGrpSpPr/>
          <p:nvPr/>
        </p:nvGrpSpPr>
        <p:grpSpPr>
          <a:xfrm>
            <a:off x="3297631" y="3268650"/>
            <a:ext cx="2889853" cy="1533300"/>
            <a:chOff x="3297625" y="3268650"/>
            <a:chExt cx="2806500" cy="1533300"/>
          </a:xfrm>
        </p:grpSpPr>
        <p:sp>
          <p:nvSpPr>
            <p:cNvPr id="333" name="Google Shape;333;g2d149fd21ea_0_10"/>
            <p:cNvSpPr/>
            <p:nvPr/>
          </p:nvSpPr>
          <p:spPr>
            <a:xfrm>
              <a:off x="3297625" y="4033350"/>
              <a:ext cx="1399200" cy="768600"/>
            </a:xfrm>
            <a:prstGeom prst="rect">
              <a:avLst/>
            </a:prstGeom>
            <a:noFill/>
            <a:ln cap="flat" cmpd="sng" w="76200">
              <a:solidFill>
                <a:srgbClr val="FFBF2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334" name="Google Shape;334;g2d149fd21ea_0_10"/>
            <p:cNvCxnSpPr>
              <a:stCxn id="333" idx="3"/>
              <a:endCxn id="331" idx="1"/>
            </p:cNvCxnSpPr>
            <p:nvPr/>
          </p:nvCxnSpPr>
          <p:spPr>
            <a:xfrm flipH="1" rot="10800000">
              <a:off x="4696825" y="3268650"/>
              <a:ext cx="1407300" cy="1149000"/>
            </a:xfrm>
            <a:prstGeom prst="straightConnector1">
              <a:avLst/>
            </a:prstGeom>
            <a:noFill/>
            <a:ln cap="flat" cmpd="sng" w="76200">
              <a:solidFill>
                <a:srgbClr val="FFBF20"/>
              </a:solidFill>
              <a:prstDash val="solid"/>
              <a:round/>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d149fd21ea_0_5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Overview of the Standards Structure </a:t>
            </a:r>
            <a:endParaRPr/>
          </a:p>
        </p:txBody>
      </p:sp>
      <p:pic>
        <p:nvPicPr>
          <p:cNvPr id="341" name="Google Shape;341;g2d149fd21ea_0_58"/>
          <p:cNvPicPr preferRelativeResize="0"/>
          <p:nvPr/>
        </p:nvPicPr>
        <p:blipFill>
          <a:blip r:embed="rId3">
            <a:alphaModFix/>
          </a:blip>
          <a:stretch>
            <a:fillRect/>
          </a:stretch>
        </p:blipFill>
        <p:spPr>
          <a:xfrm>
            <a:off x="838200" y="2389101"/>
            <a:ext cx="10283699" cy="2894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cfa87b9d1b_0_29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extLst>
                  <a:ext uri="http://customooxmlschemas.google.com/">
                    <go:slidesCustomData xmlns:go="http://customooxmlschemas.google.com/" textRoundtripDataId="12"/>
                  </a:ext>
                </a:extLst>
              </a:rPr>
              <a:t>Key</a:t>
            </a:r>
            <a:r>
              <a:rPr lang="en-US"/>
              <a:t> Instructional Shifts</a:t>
            </a:r>
            <a:endParaRPr/>
          </a:p>
        </p:txBody>
      </p:sp>
      <p:graphicFrame>
        <p:nvGraphicFramePr>
          <p:cNvPr id="347" name="Google Shape;347;g2cfa87b9d1b_0_290"/>
          <p:cNvGraphicFramePr/>
          <p:nvPr/>
        </p:nvGraphicFramePr>
        <p:xfrm>
          <a:off x="838200" y="1853620"/>
          <a:ext cx="3000000" cy="3000000"/>
        </p:xfrm>
        <a:graphic>
          <a:graphicData uri="http://schemas.openxmlformats.org/drawingml/2006/table">
            <a:tbl>
              <a:tblPr>
                <a:noFill/>
                <a:tableStyleId>{E9652C4D-D0AE-4ECD-BE8D-6FFE53011FB9}</a:tableStyleId>
              </a:tblPr>
              <a:tblGrid>
                <a:gridCol w="2550025"/>
                <a:gridCol w="2550025"/>
                <a:gridCol w="2550025"/>
                <a:gridCol w="2550025"/>
              </a:tblGrid>
              <a:tr h="1229825">
                <a:tc>
                  <a:txBody>
                    <a:bodyPr/>
                    <a:lstStyle/>
                    <a:p>
                      <a:pPr indent="0" lvl="0" marL="0" marR="0" rtl="0" algn="l">
                        <a:lnSpc>
                          <a:spcPct val="100000"/>
                        </a:lnSpc>
                        <a:spcBef>
                          <a:spcPts val="0"/>
                        </a:spcBef>
                        <a:spcAft>
                          <a:spcPts val="0"/>
                        </a:spcAft>
                        <a:buClr>
                          <a:srgbClr val="000000"/>
                        </a:buClr>
                        <a:buSzPts val="1900"/>
                        <a:buFont typeface="Arial"/>
                        <a:buNone/>
                      </a:pPr>
                      <a:r>
                        <a:rPr b="1" lang="en-US" sz="2100" u="none" cap="none" strike="noStrike">
                          <a:solidFill>
                            <a:srgbClr val="FFFFFF"/>
                          </a:solidFill>
                          <a:latin typeface="Calibri"/>
                          <a:ea typeface="Calibri"/>
                          <a:cs typeface="Calibri"/>
                          <a:sym typeface="Calibri"/>
                        </a:rPr>
                        <a:t>1. </a:t>
                      </a:r>
                      <a:r>
                        <a:rPr b="1" lang="en-US" sz="2100">
                          <a:solidFill>
                            <a:srgbClr val="FFFFFF"/>
                          </a:solidFill>
                          <a:latin typeface="Calibri"/>
                          <a:ea typeface="Calibri"/>
                          <a:cs typeface="Calibri"/>
                          <a:sym typeface="Calibri"/>
                        </a:rPr>
                        <a:t>Thematic Social Studies Content and Skills</a:t>
                      </a:r>
                      <a:endParaRPr b="1" sz="2100" u="none" cap="none" strike="noStrike">
                        <a:solidFill>
                          <a:srgbClr val="FFFFFF"/>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2100" u="none" cap="none" strike="noStrike">
                          <a:solidFill>
                            <a:srgbClr val="FFFFFF"/>
                          </a:solidFill>
                          <a:latin typeface="Calibri"/>
                          <a:ea typeface="Calibri"/>
                          <a:cs typeface="Calibri"/>
                          <a:sym typeface="Calibri"/>
                        </a:rPr>
                        <a:t>2. </a:t>
                      </a:r>
                      <a:r>
                        <a:rPr b="1" lang="en-US" sz="2100">
                          <a:solidFill>
                            <a:srgbClr val="FFFFFF"/>
                          </a:solidFill>
                          <a:latin typeface="Calibri"/>
                          <a:ea typeface="Calibri"/>
                          <a:cs typeface="Calibri"/>
                          <a:sym typeface="Calibri"/>
                        </a:rPr>
                        <a:t>Incorporate and Honor Alaska History and Tribal Government</a:t>
                      </a:r>
                      <a:endParaRPr b="1" sz="2100" u="none" cap="none" strike="noStrike">
                        <a:solidFill>
                          <a:srgbClr val="FFFFFF"/>
                        </a:solidFill>
                        <a:latin typeface="Calibri"/>
                        <a:ea typeface="Calibri"/>
                        <a:cs typeface="Calibri"/>
                        <a:sym typeface="Calibri"/>
                      </a:endParaRPr>
                    </a:p>
                  </a:txBody>
                  <a:tcPr marT="68575" marB="68575"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c>
                  <a:txBody>
                    <a:bodyPr/>
                    <a:lstStyle/>
                    <a:p>
                      <a:pPr indent="0" lvl="0" marL="0" marR="0" rtl="0" algn="l">
                        <a:lnSpc>
                          <a:spcPct val="90000"/>
                        </a:lnSpc>
                        <a:spcBef>
                          <a:spcPts val="0"/>
                        </a:spcBef>
                        <a:spcAft>
                          <a:spcPts val="0"/>
                        </a:spcAft>
                        <a:buClr>
                          <a:srgbClr val="000000"/>
                        </a:buClr>
                        <a:buSzPts val="1900"/>
                        <a:buFont typeface="Arial"/>
                        <a:buNone/>
                      </a:pPr>
                      <a:r>
                        <a:rPr b="1" lang="en-US" sz="2100" u="none" cap="none" strike="noStrike">
                          <a:solidFill>
                            <a:srgbClr val="FFFFFF"/>
                          </a:solidFill>
                          <a:latin typeface="Calibri"/>
                          <a:ea typeface="Calibri"/>
                          <a:cs typeface="Calibri"/>
                          <a:sym typeface="Calibri"/>
                        </a:rPr>
                        <a:t>3. Understand Social Studies through Inquiry</a:t>
                      </a:r>
                      <a:endParaRPr b="1" sz="2100" u="none" cap="none" strike="noStrike">
                        <a:solidFill>
                          <a:srgbClr val="FFFFFF"/>
                        </a:solidFill>
                        <a:latin typeface="Calibri"/>
                        <a:ea typeface="Calibri"/>
                        <a:cs typeface="Calibri"/>
                        <a:sym typeface="Calibri"/>
                      </a:endParaRPr>
                    </a:p>
                  </a:txBody>
                  <a:tcPr marT="68575" marB="68575"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2100" u="none" cap="none" strike="noStrike">
                          <a:solidFill>
                            <a:srgbClr val="FFFFFF"/>
                          </a:solidFill>
                          <a:latin typeface="Calibri"/>
                          <a:ea typeface="Calibri"/>
                          <a:cs typeface="Calibri"/>
                          <a:sym typeface="Calibri"/>
                        </a:rPr>
                        <a:t>4. Develop Civic </a:t>
                      </a:r>
                      <a:r>
                        <a:rPr b="1" lang="en-US" sz="2100">
                          <a:solidFill>
                            <a:srgbClr val="FFFFFF"/>
                          </a:solidFill>
                          <a:latin typeface="Calibri"/>
                          <a:ea typeface="Calibri"/>
                          <a:cs typeface="Calibri"/>
                          <a:sym typeface="Calibri"/>
                        </a:rPr>
                        <a:t>Knowledge, Skills, and Dispositions</a:t>
                      </a:r>
                      <a:endParaRPr b="1" sz="2100" u="none" cap="none" strike="noStrike">
                        <a:solidFill>
                          <a:srgbClr val="FFFFFF"/>
                        </a:solidFill>
                        <a:latin typeface="Calibri"/>
                        <a:ea typeface="Calibri"/>
                        <a:cs typeface="Calibri"/>
                        <a:sym typeface="Calibri"/>
                      </a:endParaRPr>
                    </a:p>
                  </a:txBody>
                  <a:tcPr marT="68575" marB="68575" marR="68575" marL="68575">
                    <a:lnL cap="flat" cmpd="sng" w="9525">
                      <a:solidFill>
                        <a:srgbClr val="FFFFFF"/>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r>
              <a:tr h="2764325">
                <a:tc>
                  <a:txBody>
                    <a:bodyPr/>
                    <a:lstStyle/>
                    <a:p>
                      <a:pPr indent="0" lvl="0" marL="0" marR="0" rtl="0" algn="l">
                        <a:lnSpc>
                          <a:spcPct val="100000"/>
                        </a:lnSpc>
                        <a:spcBef>
                          <a:spcPts val="0"/>
                        </a:spcBef>
                        <a:spcAft>
                          <a:spcPts val="0"/>
                        </a:spcAft>
                        <a:buClr>
                          <a:srgbClr val="000000"/>
                        </a:buClr>
                        <a:buSzPts val="1900"/>
                        <a:buFont typeface="Arial"/>
                        <a:buNone/>
                      </a:pPr>
                      <a:r>
                        <a:rPr lang="en-US" sz="2100" u="none" cap="none" strike="noStrike">
                          <a:solidFill>
                            <a:srgbClr val="0D6CB9"/>
                          </a:solidFill>
                          <a:latin typeface="Calibri"/>
                          <a:ea typeface="Calibri"/>
                          <a:cs typeface="Calibri"/>
                          <a:sym typeface="Calibri"/>
                        </a:rPr>
                        <a:t>Students build deep social studies content knowledge an</a:t>
                      </a:r>
                      <a:r>
                        <a:rPr lang="en-US" sz="2100">
                          <a:solidFill>
                            <a:srgbClr val="0D6CB9"/>
                          </a:solidFill>
                          <a:latin typeface="Calibri"/>
                          <a:ea typeface="Calibri"/>
                          <a:cs typeface="Calibri"/>
                          <a:sym typeface="Calibri"/>
                        </a:rPr>
                        <a:t>d skills </a:t>
                      </a:r>
                      <a:r>
                        <a:rPr lang="en-US" sz="2100" u="none" cap="none" strike="noStrike">
                          <a:solidFill>
                            <a:srgbClr val="0D6CB9"/>
                          </a:solidFill>
                          <a:latin typeface="Calibri"/>
                          <a:ea typeface="Calibri"/>
                          <a:cs typeface="Calibri"/>
                          <a:sym typeface="Calibri"/>
                        </a:rPr>
                        <a:t>by connecting learning thematically across disciplines</a:t>
                      </a:r>
                      <a:r>
                        <a:rPr lang="en-US" sz="2100">
                          <a:solidFill>
                            <a:srgbClr val="0D6CB9"/>
                          </a:solidFill>
                          <a:latin typeface="Calibri"/>
                          <a:ea typeface="Calibri"/>
                          <a:cs typeface="Calibri"/>
                          <a:sym typeface="Calibri"/>
                        </a:rPr>
                        <a:t>.</a:t>
                      </a:r>
                      <a:endParaRPr sz="21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2100" u="none" cap="none" strike="noStrike">
                          <a:solidFill>
                            <a:srgbClr val="0D6CB9"/>
                          </a:solidFill>
                          <a:latin typeface="Calibri"/>
                          <a:ea typeface="Calibri"/>
                          <a:cs typeface="Calibri"/>
                          <a:sym typeface="Calibri"/>
                        </a:rPr>
                        <a:t>Students </a:t>
                      </a:r>
                      <a:r>
                        <a:rPr lang="en-US" sz="2100">
                          <a:solidFill>
                            <a:srgbClr val="0D6CB9"/>
                          </a:solidFill>
                          <a:latin typeface="Calibri"/>
                          <a:ea typeface="Calibri"/>
                          <a:cs typeface="Calibri"/>
                          <a:sym typeface="Calibri"/>
                        </a:rPr>
                        <a:t>engage with content that reflects their state’s diverse communities, cultures, perspectives, and voices </a:t>
                      </a:r>
                      <a:r>
                        <a:rPr lang="en-US" sz="2100" u="none" cap="none" strike="noStrike">
                          <a:solidFill>
                            <a:srgbClr val="0D6CB9"/>
                          </a:solidFill>
                          <a:latin typeface="Calibri"/>
                          <a:ea typeface="Calibri"/>
                          <a:cs typeface="Calibri"/>
                          <a:sym typeface="Calibri"/>
                        </a:rPr>
                        <a:t>across the social studies disciplines.</a:t>
                      </a:r>
                      <a:endParaRPr sz="21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2100" u="none" cap="none" strike="noStrike">
                          <a:solidFill>
                            <a:srgbClr val="0D6CB9"/>
                          </a:solidFill>
                          <a:latin typeface="Calibri"/>
                          <a:ea typeface="Calibri"/>
                          <a:cs typeface="Calibri"/>
                          <a:sym typeface="Calibri"/>
                        </a:rPr>
                        <a:t>Students engage in productive struggle by investigating and asking questions grounded in social studies content and skills.</a:t>
                      </a:r>
                      <a:endParaRPr sz="21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2100" u="none" cap="none" strike="noStrike">
                          <a:solidFill>
                            <a:srgbClr val="0D6CB9"/>
                          </a:solidFill>
                          <a:latin typeface="Calibri"/>
                          <a:ea typeface="Calibri"/>
                          <a:cs typeface="Calibri"/>
                          <a:sym typeface="Calibri"/>
                        </a:rPr>
                        <a:t>Students consistently </a:t>
                      </a:r>
                      <a:r>
                        <a:rPr lang="en-US" sz="2100">
                          <a:solidFill>
                            <a:srgbClr val="0D6CB9"/>
                          </a:solidFill>
                          <a:latin typeface="Calibri"/>
                          <a:ea typeface="Calibri"/>
                          <a:cs typeface="Calibri"/>
                          <a:sym typeface="Calibri"/>
                        </a:rPr>
                        <a:t>develop and engage with civic knowledge, skills, and dispositions to become active and informed citizens.</a:t>
                      </a:r>
                      <a:endParaRPr sz="21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cfa87b9d1b_0_216"/>
          <p:cNvSpPr txBox="1"/>
          <p:nvPr>
            <p:ph type="ctrTitle"/>
          </p:nvPr>
        </p:nvSpPr>
        <p:spPr>
          <a:xfrm>
            <a:off x="913689" y="808651"/>
            <a:ext cx="10363200" cy="2374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94A6B"/>
              </a:buClr>
              <a:buSzPts val="6000"/>
              <a:buFont typeface="Calibri"/>
              <a:buNone/>
            </a:pPr>
            <a:r>
              <a:rPr lang="en-US"/>
              <a:t>Context for the Standards Revision Work</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cfa87b9d1b_0_342"/>
          <p:cNvSpPr txBox="1"/>
          <p:nvPr>
            <p:ph type="title"/>
          </p:nvPr>
        </p:nvSpPr>
        <p:spPr>
          <a:xfrm>
            <a:off x="838200" y="365125"/>
            <a:ext cx="1103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Thematic Social Studies Content and Skills</a:t>
            </a:r>
            <a:endParaRPr/>
          </a:p>
        </p:txBody>
      </p:sp>
      <p:sp>
        <p:nvSpPr>
          <p:cNvPr id="353" name="Google Shape;353;g2cfa87b9d1b_0_342"/>
          <p:cNvSpPr txBox="1"/>
          <p:nvPr>
            <p:ph idx="1" type="body"/>
          </p:nvPr>
        </p:nvSpPr>
        <p:spPr>
          <a:xfrm>
            <a:off x="838200" y="1825625"/>
            <a:ext cx="10515600" cy="241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a:t>Key Message</a:t>
            </a:r>
            <a:endParaRPr b="1"/>
          </a:p>
          <a:p>
            <a:pPr indent="0" lvl="0" marL="0" rtl="0" algn="l">
              <a:lnSpc>
                <a:spcPct val="90000"/>
              </a:lnSpc>
              <a:spcBef>
                <a:spcPts val="0"/>
              </a:spcBef>
              <a:spcAft>
                <a:spcPts val="0"/>
              </a:spcAft>
              <a:buNone/>
            </a:pPr>
            <a:r>
              <a:t/>
            </a:r>
            <a:endParaRPr/>
          </a:p>
          <a:p>
            <a:pPr indent="-431800" lvl="0" marL="457200" rtl="0" algn="l">
              <a:lnSpc>
                <a:spcPct val="90000"/>
              </a:lnSpc>
              <a:spcBef>
                <a:spcPts val="0"/>
              </a:spcBef>
              <a:spcAft>
                <a:spcPts val="0"/>
              </a:spcAft>
              <a:buSzPts val="3200"/>
              <a:buChar char="•"/>
            </a:pPr>
            <a:r>
              <a:rPr b="1" lang="en-US"/>
              <a:t>Organizing</a:t>
            </a:r>
            <a:r>
              <a:rPr lang="en-US"/>
              <a:t> topics and concepts under themes helps move beyond rote memorization of facts to a recognition of patterns and understanding of connected ideas.</a:t>
            </a:r>
            <a:endParaRPr/>
          </a:p>
        </p:txBody>
      </p:sp>
      <p:sp>
        <p:nvSpPr>
          <p:cNvPr id="354" name="Google Shape;354;g2cfa87b9d1b_0_342"/>
          <p:cNvSpPr txBox="1"/>
          <p:nvPr>
            <p:ph idx="1" type="body"/>
          </p:nvPr>
        </p:nvSpPr>
        <p:spPr>
          <a:xfrm>
            <a:off x="838200" y="4362200"/>
            <a:ext cx="10515600" cy="2207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None/>
            </a:pPr>
            <a:r>
              <a:rPr b="1" lang="en-US"/>
              <a:t>Major Shift</a:t>
            </a:r>
            <a:endParaRPr b="1"/>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i="1" lang="en-US"/>
              <a:t>From </a:t>
            </a:r>
            <a:r>
              <a:rPr lang="en-US"/>
              <a:t>encountering silo</a:t>
            </a:r>
            <a:r>
              <a:rPr lang="en-US">
                <a:extLst>
                  <a:ext uri="http://customooxmlschemas.google.com/">
                    <go:slidesCustomData xmlns:go="http://customooxmlschemas.google.com/" textRoundtripDataId="13"/>
                  </a:ext>
                </a:extLst>
              </a:rPr>
              <a:t>ed</a:t>
            </a:r>
            <a:r>
              <a:rPr lang="en-US"/>
              <a:t> information </a:t>
            </a:r>
            <a:r>
              <a:rPr i="1" lang="en-US"/>
              <a:t>to </a:t>
            </a:r>
            <a:r>
              <a:rPr lang="en-US"/>
              <a:t>ensuring the </a:t>
            </a:r>
            <a:r>
              <a:rPr b="1" lang="en-US"/>
              <a:t>transfer of knowledge and understanding</a:t>
            </a:r>
            <a:r>
              <a:rPr lang="en-US"/>
              <a:t> across interrelated topics and concepts.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cfa87b9d1b_0_23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Organization of K-12 Standards by Themes</a:t>
            </a:r>
            <a:endParaRPr/>
          </a:p>
        </p:txBody>
      </p:sp>
      <p:pic>
        <p:nvPicPr>
          <p:cNvPr id="360" name="Google Shape;360;g2cfa87b9d1b_0_236"/>
          <p:cNvPicPr preferRelativeResize="0"/>
          <p:nvPr/>
        </p:nvPicPr>
        <p:blipFill>
          <a:blip r:embed="rId3">
            <a:alphaModFix/>
          </a:blip>
          <a:stretch>
            <a:fillRect/>
          </a:stretch>
        </p:blipFill>
        <p:spPr>
          <a:xfrm>
            <a:off x="2291775" y="1503325"/>
            <a:ext cx="6632274" cy="50808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2d149fd21ea_0_34"/>
          <p:cNvSpPr txBox="1"/>
          <p:nvPr>
            <p:ph type="title"/>
          </p:nvPr>
        </p:nvSpPr>
        <p:spPr>
          <a:xfrm>
            <a:off x="838200" y="365125"/>
            <a:ext cx="1103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Incorporate and Honor Alaska History and Tribal Government</a:t>
            </a:r>
            <a:endParaRPr/>
          </a:p>
        </p:txBody>
      </p:sp>
      <p:sp>
        <p:nvSpPr>
          <p:cNvPr id="366" name="Google Shape;366;g2d149fd21ea_0_34"/>
          <p:cNvSpPr txBox="1"/>
          <p:nvPr>
            <p:ph idx="1" type="body"/>
          </p:nvPr>
        </p:nvSpPr>
        <p:spPr>
          <a:xfrm>
            <a:off x="838200" y="1825625"/>
            <a:ext cx="10515600" cy="241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a:t>Key Message</a:t>
            </a:r>
            <a:endParaRPr b="1"/>
          </a:p>
          <a:p>
            <a:pPr indent="0" lvl="0" marL="0" rtl="0" algn="l">
              <a:lnSpc>
                <a:spcPct val="90000"/>
              </a:lnSpc>
              <a:spcBef>
                <a:spcPts val="0"/>
              </a:spcBef>
              <a:spcAft>
                <a:spcPts val="0"/>
              </a:spcAft>
              <a:buNone/>
            </a:pPr>
            <a:r>
              <a:t/>
            </a:r>
            <a:endParaRPr b="1"/>
          </a:p>
          <a:p>
            <a:pPr indent="-431800" lvl="0" marL="457200" rtl="0" algn="l">
              <a:lnSpc>
                <a:spcPct val="90000"/>
              </a:lnSpc>
              <a:spcBef>
                <a:spcPts val="0"/>
              </a:spcBef>
              <a:spcAft>
                <a:spcPts val="0"/>
              </a:spcAft>
              <a:buSzPts val="3200"/>
              <a:buChar char="•"/>
            </a:pPr>
            <a:r>
              <a:rPr b="1" lang="en-US"/>
              <a:t>Emphasizing</a:t>
            </a:r>
            <a:r>
              <a:rPr lang="en-US"/>
              <a:t> the Alaska context ensures an excellent education and equitable representation</a:t>
            </a:r>
            <a:r>
              <a:rPr lang="en-US">
                <a:extLst>
                  <a:ext uri="http://customooxmlschemas.google.com/">
                    <go:slidesCustomData xmlns:go="http://customooxmlschemas.google.com/" textRoundtripDataId="14"/>
                  </a:ext>
                </a:extLst>
              </a:rPr>
              <a:t> </a:t>
            </a:r>
            <a:r>
              <a:rPr lang="en-US"/>
              <a:t>for every student.</a:t>
            </a:r>
            <a:endParaRPr/>
          </a:p>
        </p:txBody>
      </p:sp>
      <p:sp>
        <p:nvSpPr>
          <p:cNvPr id="367" name="Google Shape;367;g2d149fd21ea_0_34"/>
          <p:cNvSpPr txBox="1"/>
          <p:nvPr>
            <p:ph idx="1" type="body"/>
          </p:nvPr>
        </p:nvSpPr>
        <p:spPr>
          <a:xfrm>
            <a:off x="838200" y="4362200"/>
            <a:ext cx="10515600" cy="22071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None/>
            </a:pPr>
            <a:r>
              <a:rPr b="1" lang="en-US"/>
              <a:t>Major Shift</a:t>
            </a:r>
            <a:endParaRPr b="1"/>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i="1" lang="en-US"/>
              <a:t>From </a:t>
            </a:r>
            <a:r>
              <a:rPr lang="en-US"/>
              <a:t>limited content on Alaska History, Tribal Government, and Indigenous histories</a:t>
            </a:r>
            <a:r>
              <a:rPr lang="en-US"/>
              <a:t> </a:t>
            </a:r>
            <a:r>
              <a:rPr i="1" lang="en-US"/>
              <a:t>to </a:t>
            </a:r>
            <a:r>
              <a:rPr lang="en-US"/>
              <a:t>intentionally </a:t>
            </a:r>
            <a:r>
              <a:rPr b="1" lang="en-US"/>
              <a:t>recognizing and honoring </a:t>
            </a:r>
            <a:r>
              <a:rPr lang="en-US"/>
              <a:t>Alaska’s diverse communities, histories, and unique systems of government throughout K-12.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d149fd21ea_0_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Example Alaska History-Specific Standards</a:t>
            </a:r>
            <a:endParaRPr/>
          </a:p>
        </p:txBody>
      </p:sp>
      <p:pic>
        <p:nvPicPr>
          <p:cNvPr id="373" name="Google Shape;373;g2d149fd21ea_0_87"/>
          <p:cNvPicPr preferRelativeResize="0"/>
          <p:nvPr/>
        </p:nvPicPr>
        <p:blipFill>
          <a:blip r:embed="rId3">
            <a:alphaModFix/>
          </a:blip>
          <a:stretch>
            <a:fillRect/>
          </a:stretch>
        </p:blipFill>
        <p:spPr>
          <a:xfrm>
            <a:off x="2051850" y="1583300"/>
            <a:ext cx="7896225" cy="4800600"/>
          </a:xfrm>
          <a:prstGeom prst="rect">
            <a:avLst/>
          </a:prstGeom>
          <a:noFill/>
          <a:ln>
            <a:noFill/>
          </a:ln>
        </p:spPr>
      </p:pic>
      <p:sp>
        <p:nvSpPr>
          <p:cNvPr id="374" name="Google Shape;374;g2d149fd21ea_0_87"/>
          <p:cNvSpPr/>
          <p:nvPr/>
        </p:nvSpPr>
        <p:spPr>
          <a:xfrm>
            <a:off x="2237923" y="4353275"/>
            <a:ext cx="1827600" cy="918600"/>
          </a:xfrm>
          <a:prstGeom prst="rect">
            <a:avLst/>
          </a:prstGeom>
          <a:noFill/>
          <a:ln cap="flat" cmpd="sng" w="76200">
            <a:solidFill>
              <a:srgbClr val="FFBF2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75" name="Google Shape;375;g2d149fd21ea_0_87"/>
          <p:cNvSpPr/>
          <p:nvPr/>
        </p:nvSpPr>
        <p:spPr>
          <a:xfrm>
            <a:off x="4149825" y="5365425"/>
            <a:ext cx="1955100" cy="918600"/>
          </a:xfrm>
          <a:prstGeom prst="rect">
            <a:avLst/>
          </a:prstGeom>
          <a:noFill/>
          <a:ln cap="flat" cmpd="sng" w="76200">
            <a:solidFill>
              <a:srgbClr val="FFBF2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76" name="Google Shape;376;g2d149fd21ea_0_87"/>
          <p:cNvSpPr/>
          <p:nvPr/>
        </p:nvSpPr>
        <p:spPr>
          <a:xfrm>
            <a:off x="8021123" y="5365425"/>
            <a:ext cx="1827600" cy="918600"/>
          </a:xfrm>
          <a:prstGeom prst="rect">
            <a:avLst/>
          </a:prstGeom>
          <a:noFill/>
          <a:ln cap="flat" cmpd="sng" w="76200">
            <a:solidFill>
              <a:srgbClr val="FFBF2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77" name="Google Shape;377;g2d149fd21ea_0_87"/>
          <p:cNvSpPr/>
          <p:nvPr/>
        </p:nvSpPr>
        <p:spPr>
          <a:xfrm>
            <a:off x="6104923" y="5365425"/>
            <a:ext cx="1827600" cy="918600"/>
          </a:xfrm>
          <a:prstGeom prst="rect">
            <a:avLst/>
          </a:prstGeom>
          <a:noFill/>
          <a:ln cap="flat" cmpd="sng" w="76200">
            <a:solidFill>
              <a:srgbClr val="FFBF2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2d149fd21ea_0_10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Example Alaska History-Specific Standards</a:t>
            </a:r>
            <a:endParaRPr/>
          </a:p>
        </p:txBody>
      </p:sp>
      <p:pic>
        <p:nvPicPr>
          <p:cNvPr id="383" name="Google Shape;383;g2d149fd21ea_0_105"/>
          <p:cNvPicPr preferRelativeResize="0"/>
          <p:nvPr/>
        </p:nvPicPr>
        <p:blipFill>
          <a:blip r:embed="rId3">
            <a:alphaModFix/>
          </a:blip>
          <a:stretch>
            <a:fillRect/>
          </a:stretch>
        </p:blipFill>
        <p:spPr>
          <a:xfrm>
            <a:off x="606475" y="1428824"/>
            <a:ext cx="4454319" cy="1995425"/>
          </a:xfrm>
          <a:prstGeom prst="rect">
            <a:avLst/>
          </a:prstGeom>
          <a:noFill/>
          <a:ln>
            <a:noFill/>
          </a:ln>
        </p:spPr>
      </p:pic>
      <p:pic>
        <p:nvPicPr>
          <p:cNvPr id="384" name="Google Shape;384;g2d149fd21ea_0_105"/>
          <p:cNvPicPr preferRelativeResize="0"/>
          <p:nvPr/>
        </p:nvPicPr>
        <p:blipFill>
          <a:blip r:embed="rId4">
            <a:alphaModFix/>
          </a:blip>
          <a:stretch>
            <a:fillRect/>
          </a:stretch>
        </p:blipFill>
        <p:spPr>
          <a:xfrm>
            <a:off x="606475" y="3504249"/>
            <a:ext cx="3584650" cy="3194074"/>
          </a:xfrm>
          <a:prstGeom prst="rect">
            <a:avLst/>
          </a:prstGeom>
          <a:noFill/>
          <a:ln>
            <a:noFill/>
          </a:ln>
        </p:spPr>
      </p:pic>
      <p:pic>
        <p:nvPicPr>
          <p:cNvPr id="385" name="Google Shape;385;g2d149fd21ea_0_105"/>
          <p:cNvPicPr preferRelativeResize="0"/>
          <p:nvPr/>
        </p:nvPicPr>
        <p:blipFill>
          <a:blip r:embed="rId5">
            <a:alphaModFix/>
          </a:blip>
          <a:stretch>
            <a:fillRect/>
          </a:stretch>
        </p:blipFill>
        <p:spPr>
          <a:xfrm>
            <a:off x="5698075" y="1428827"/>
            <a:ext cx="5080400" cy="2265484"/>
          </a:xfrm>
          <a:prstGeom prst="rect">
            <a:avLst/>
          </a:prstGeom>
          <a:noFill/>
          <a:ln>
            <a:noFill/>
          </a:ln>
        </p:spPr>
      </p:pic>
      <p:pic>
        <p:nvPicPr>
          <p:cNvPr id="386" name="Google Shape;386;g2d149fd21ea_0_105"/>
          <p:cNvPicPr preferRelativeResize="0"/>
          <p:nvPr/>
        </p:nvPicPr>
        <p:blipFill>
          <a:blip r:embed="rId6">
            <a:alphaModFix/>
          </a:blip>
          <a:stretch>
            <a:fillRect/>
          </a:stretch>
        </p:blipFill>
        <p:spPr>
          <a:xfrm>
            <a:off x="5698075" y="3931975"/>
            <a:ext cx="5080400" cy="2127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2d149fd21ea_0_22"/>
          <p:cNvSpPr txBox="1"/>
          <p:nvPr>
            <p:ph type="title"/>
          </p:nvPr>
        </p:nvSpPr>
        <p:spPr>
          <a:xfrm>
            <a:off x="838200" y="365125"/>
            <a:ext cx="1103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extLst>
                  <a:ext uri="http://customooxmlschemas.google.com/">
                    <go:slidesCustomData xmlns:go="http://customooxmlschemas.google.com/" textRoundtripDataId="15"/>
                  </a:ext>
                </a:extLst>
              </a:rPr>
              <a:t>Understand</a:t>
            </a:r>
            <a:r>
              <a:rPr lang="en-US"/>
              <a:t> Social Studies through Inquiry</a:t>
            </a:r>
            <a:endParaRPr/>
          </a:p>
        </p:txBody>
      </p:sp>
      <p:sp>
        <p:nvSpPr>
          <p:cNvPr id="392" name="Google Shape;392;g2d149fd21ea_0_22"/>
          <p:cNvSpPr txBox="1"/>
          <p:nvPr>
            <p:ph idx="1" type="body"/>
          </p:nvPr>
        </p:nvSpPr>
        <p:spPr>
          <a:xfrm>
            <a:off x="838200" y="1825625"/>
            <a:ext cx="10515600" cy="241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a:t>Key Message</a:t>
            </a:r>
            <a:endParaRPr b="1"/>
          </a:p>
          <a:p>
            <a:pPr indent="0" lvl="0" marL="0" rtl="0" algn="l">
              <a:lnSpc>
                <a:spcPct val="90000"/>
              </a:lnSpc>
              <a:spcBef>
                <a:spcPts val="0"/>
              </a:spcBef>
              <a:spcAft>
                <a:spcPts val="0"/>
              </a:spcAft>
              <a:buNone/>
            </a:pPr>
            <a:r>
              <a:t/>
            </a:r>
            <a:endParaRPr b="1"/>
          </a:p>
          <a:p>
            <a:pPr indent="-431800" lvl="0" marL="457200" rtl="0" algn="l">
              <a:lnSpc>
                <a:spcPct val="90000"/>
              </a:lnSpc>
              <a:spcBef>
                <a:spcPts val="0"/>
              </a:spcBef>
              <a:spcAft>
                <a:spcPts val="0"/>
              </a:spcAft>
              <a:buSzPts val="3200"/>
              <a:buChar char="•"/>
            </a:pPr>
            <a:r>
              <a:rPr lang="en-US"/>
              <a:t>Inquiry is teacher- and/or student-led and focused on compelling social studies content questions.</a:t>
            </a:r>
            <a:endParaRPr/>
          </a:p>
        </p:txBody>
      </p:sp>
      <p:sp>
        <p:nvSpPr>
          <p:cNvPr id="393" name="Google Shape;393;g2d149fd21ea_0_22"/>
          <p:cNvSpPr txBox="1"/>
          <p:nvPr>
            <p:ph idx="1" type="body"/>
          </p:nvPr>
        </p:nvSpPr>
        <p:spPr>
          <a:xfrm>
            <a:off x="838200" y="4362200"/>
            <a:ext cx="10515600" cy="2207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a:t>Major Shift</a:t>
            </a:r>
            <a:endParaRPr b="1"/>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i="1" lang="en-US"/>
              <a:t>From </a:t>
            </a:r>
            <a:r>
              <a:rPr lang="en-US"/>
              <a:t>learning about social studies </a:t>
            </a:r>
            <a:r>
              <a:rPr i="1" lang="en-US"/>
              <a:t>to</a:t>
            </a:r>
            <a:r>
              <a:rPr lang="en-US"/>
              <a:t> </a:t>
            </a:r>
            <a:r>
              <a:rPr b="1" lang="en-US"/>
              <a:t>engaging</a:t>
            </a:r>
            <a:r>
              <a:rPr lang="en-US"/>
              <a:t> in social studies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2d149fd21ea_0_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Example</a:t>
            </a:r>
            <a:r>
              <a:rPr lang="en-US"/>
              <a:t> Inquiry Standards</a:t>
            </a:r>
            <a:endParaRPr/>
          </a:p>
        </p:txBody>
      </p:sp>
      <p:pic>
        <p:nvPicPr>
          <p:cNvPr id="399" name="Google Shape;399;g2d149fd21ea_0_73"/>
          <p:cNvPicPr preferRelativeResize="0"/>
          <p:nvPr/>
        </p:nvPicPr>
        <p:blipFill>
          <a:blip r:embed="rId3">
            <a:alphaModFix/>
          </a:blip>
          <a:stretch>
            <a:fillRect/>
          </a:stretch>
        </p:blipFill>
        <p:spPr>
          <a:xfrm>
            <a:off x="448000" y="1488537"/>
            <a:ext cx="4062874" cy="3790675"/>
          </a:xfrm>
          <a:prstGeom prst="rect">
            <a:avLst/>
          </a:prstGeom>
          <a:noFill/>
          <a:ln>
            <a:noFill/>
          </a:ln>
        </p:spPr>
      </p:pic>
      <p:pic>
        <p:nvPicPr>
          <p:cNvPr id="400" name="Google Shape;400;g2d149fd21ea_0_73"/>
          <p:cNvPicPr preferRelativeResize="0"/>
          <p:nvPr/>
        </p:nvPicPr>
        <p:blipFill rotWithShape="1">
          <a:blip r:embed="rId4">
            <a:alphaModFix/>
          </a:blip>
          <a:srcRect b="0" l="0" r="0" t="0"/>
          <a:stretch/>
        </p:blipFill>
        <p:spPr>
          <a:xfrm>
            <a:off x="6726625" y="1488525"/>
            <a:ext cx="4179976" cy="5016051"/>
          </a:xfrm>
          <a:prstGeom prst="rect">
            <a:avLst/>
          </a:prstGeom>
          <a:noFill/>
          <a:ln>
            <a:noFill/>
          </a:ln>
        </p:spPr>
      </p:pic>
      <p:pic>
        <p:nvPicPr>
          <p:cNvPr id="401" name="Google Shape;401;g2d149fd21ea_0_73"/>
          <p:cNvPicPr preferRelativeResize="0"/>
          <p:nvPr/>
        </p:nvPicPr>
        <p:blipFill>
          <a:blip r:embed="rId5">
            <a:alphaModFix/>
          </a:blip>
          <a:stretch>
            <a:fillRect/>
          </a:stretch>
        </p:blipFill>
        <p:spPr>
          <a:xfrm>
            <a:off x="2962600" y="3473050"/>
            <a:ext cx="3266699" cy="32666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d149fd21ea_0_40"/>
          <p:cNvSpPr txBox="1"/>
          <p:nvPr>
            <p:ph type="title"/>
          </p:nvPr>
        </p:nvSpPr>
        <p:spPr>
          <a:xfrm>
            <a:off x="838200" y="365125"/>
            <a:ext cx="1103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Develop Civic Knowledge, Skills, and Dispositions</a:t>
            </a:r>
            <a:endParaRPr/>
          </a:p>
        </p:txBody>
      </p:sp>
      <p:sp>
        <p:nvSpPr>
          <p:cNvPr id="407" name="Google Shape;407;g2d149fd21ea_0_40"/>
          <p:cNvSpPr txBox="1"/>
          <p:nvPr>
            <p:ph idx="1" type="body"/>
          </p:nvPr>
        </p:nvSpPr>
        <p:spPr>
          <a:xfrm>
            <a:off x="838200" y="1825625"/>
            <a:ext cx="10515600" cy="241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a:t>Key Message</a:t>
            </a:r>
            <a:endParaRPr b="1"/>
          </a:p>
          <a:p>
            <a:pPr indent="0" lvl="0" marL="0" rtl="0" algn="l">
              <a:lnSpc>
                <a:spcPct val="90000"/>
              </a:lnSpc>
              <a:spcBef>
                <a:spcPts val="0"/>
              </a:spcBef>
              <a:spcAft>
                <a:spcPts val="0"/>
              </a:spcAft>
              <a:buNone/>
            </a:pPr>
            <a:r>
              <a:t/>
            </a:r>
            <a:endParaRPr b="1"/>
          </a:p>
          <a:p>
            <a:pPr indent="-431800" lvl="0" marL="457200" rtl="0" algn="l">
              <a:lnSpc>
                <a:spcPct val="90000"/>
              </a:lnSpc>
              <a:spcBef>
                <a:spcPts val="0"/>
              </a:spcBef>
              <a:spcAft>
                <a:spcPts val="0"/>
              </a:spcAft>
              <a:buSzPts val="3200"/>
              <a:buChar char="•"/>
            </a:pPr>
            <a:r>
              <a:rPr lang="en-US"/>
              <a:t>Civic education throughout K-12 is imperative for preparing students to </a:t>
            </a:r>
            <a:r>
              <a:rPr b="1" lang="en-US"/>
              <a:t>engage</a:t>
            </a:r>
            <a:r>
              <a:rPr lang="en-US"/>
              <a:t> in a more diverse, complex society.</a:t>
            </a:r>
            <a:endParaRPr/>
          </a:p>
        </p:txBody>
      </p:sp>
      <p:sp>
        <p:nvSpPr>
          <p:cNvPr id="408" name="Google Shape;408;g2d149fd21ea_0_40"/>
          <p:cNvSpPr txBox="1"/>
          <p:nvPr>
            <p:ph idx="1" type="body"/>
          </p:nvPr>
        </p:nvSpPr>
        <p:spPr>
          <a:xfrm>
            <a:off x="838200" y="4362200"/>
            <a:ext cx="10850400" cy="2207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None/>
            </a:pPr>
            <a:r>
              <a:rPr b="1" lang="en-US"/>
              <a:t>Major Shift</a:t>
            </a:r>
            <a:endParaRPr b="1"/>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i="1" lang="en-US"/>
              <a:t>From </a:t>
            </a:r>
            <a:r>
              <a:rPr lang="en-US"/>
              <a:t>s</a:t>
            </a:r>
            <a:r>
              <a:rPr lang="en-US">
                <a:extLst>
                  <a:ext uri="http://customooxmlschemas.google.com/">
                    <go:slidesCustomData xmlns:go="http://customooxmlschemas.google.com/" textRoundtripDataId="16"/>
                  </a:ext>
                </a:extLst>
              </a:rPr>
              <a:t>e</a:t>
            </a:r>
            <a:r>
              <a:rPr lang="en-US"/>
              <a:t>parate government and citizenship standards </a:t>
            </a:r>
            <a:r>
              <a:rPr i="1" lang="en-US"/>
              <a:t>to </a:t>
            </a:r>
            <a:r>
              <a:rPr b="1" lang="en-US"/>
              <a:t>integrated</a:t>
            </a:r>
            <a:r>
              <a:rPr lang="en-US"/>
              <a:t> civics knowledge, skills, and dispositions </a:t>
            </a:r>
            <a:r>
              <a:rPr b="1" lang="en-US"/>
              <a:t>throughout</a:t>
            </a:r>
            <a:r>
              <a:rPr lang="en-US"/>
              <a:t> K-12.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2cfa87b9d1b_0_3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K-12 Civics Content Standards</a:t>
            </a:r>
            <a:endParaRPr/>
          </a:p>
        </p:txBody>
      </p:sp>
      <p:pic>
        <p:nvPicPr>
          <p:cNvPr id="414" name="Google Shape;414;g2cfa87b9d1b_0_327"/>
          <p:cNvPicPr preferRelativeResize="0"/>
          <p:nvPr/>
        </p:nvPicPr>
        <p:blipFill rotWithShape="1">
          <a:blip r:embed="rId3">
            <a:alphaModFix/>
          </a:blip>
          <a:srcRect b="0" l="0" r="0" t="9763"/>
          <a:stretch/>
        </p:blipFill>
        <p:spPr>
          <a:xfrm>
            <a:off x="450475" y="1493300"/>
            <a:ext cx="4915425" cy="2261501"/>
          </a:xfrm>
          <a:prstGeom prst="rect">
            <a:avLst/>
          </a:prstGeom>
          <a:noFill/>
          <a:ln>
            <a:noFill/>
          </a:ln>
        </p:spPr>
      </p:pic>
      <p:pic>
        <p:nvPicPr>
          <p:cNvPr id="415" name="Google Shape;415;g2cfa87b9d1b_0_327"/>
          <p:cNvPicPr preferRelativeResize="0"/>
          <p:nvPr/>
        </p:nvPicPr>
        <p:blipFill>
          <a:blip r:embed="rId4">
            <a:alphaModFix/>
          </a:blip>
          <a:stretch>
            <a:fillRect/>
          </a:stretch>
        </p:blipFill>
        <p:spPr>
          <a:xfrm>
            <a:off x="525450" y="4108125"/>
            <a:ext cx="4765476" cy="2633400"/>
          </a:xfrm>
          <a:prstGeom prst="rect">
            <a:avLst/>
          </a:prstGeom>
          <a:noFill/>
          <a:ln>
            <a:noFill/>
          </a:ln>
        </p:spPr>
      </p:pic>
      <p:pic>
        <p:nvPicPr>
          <p:cNvPr id="416" name="Google Shape;416;g2cfa87b9d1b_0_327"/>
          <p:cNvPicPr preferRelativeResize="0"/>
          <p:nvPr/>
        </p:nvPicPr>
        <p:blipFill>
          <a:blip r:embed="rId5">
            <a:alphaModFix/>
          </a:blip>
          <a:stretch>
            <a:fillRect/>
          </a:stretch>
        </p:blipFill>
        <p:spPr>
          <a:xfrm>
            <a:off x="5854251" y="1471350"/>
            <a:ext cx="4017575" cy="3915309"/>
          </a:xfrm>
          <a:prstGeom prst="rect">
            <a:avLst/>
          </a:prstGeom>
          <a:noFill/>
          <a:ln>
            <a:noFill/>
          </a:ln>
        </p:spPr>
      </p:pic>
      <p:pic>
        <p:nvPicPr>
          <p:cNvPr id="417" name="Google Shape;417;g2cfa87b9d1b_0_327"/>
          <p:cNvPicPr preferRelativeResize="0"/>
          <p:nvPr/>
        </p:nvPicPr>
        <p:blipFill>
          <a:blip r:embed="rId6">
            <a:alphaModFix/>
          </a:blip>
          <a:stretch>
            <a:fillRect/>
          </a:stretch>
        </p:blipFill>
        <p:spPr>
          <a:xfrm>
            <a:off x="7403074" y="3473650"/>
            <a:ext cx="4588175" cy="24293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2d0018e8554_0_12"/>
          <p:cNvSpPr txBox="1"/>
          <p:nvPr>
            <p:ph type="ctrTitle"/>
          </p:nvPr>
        </p:nvSpPr>
        <p:spPr>
          <a:xfrm>
            <a:off x="913689" y="808651"/>
            <a:ext cx="10363200" cy="2374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94A6B"/>
              </a:buClr>
              <a:buSzPts val="6000"/>
              <a:buFont typeface="Calibri"/>
              <a:buNone/>
            </a:pPr>
            <a:r>
              <a:rPr lang="en-US"/>
              <a:t>Q&amp;A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d0018e8554_0_37"/>
          <p:cNvSpPr txBox="1"/>
          <p:nvPr>
            <p:ph type="title"/>
          </p:nvPr>
        </p:nvSpPr>
        <p:spPr>
          <a:xfrm>
            <a:off x="458724" y="0"/>
            <a:ext cx="11274600" cy="105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The Charge</a:t>
            </a:r>
            <a:endParaRPr/>
          </a:p>
        </p:txBody>
      </p:sp>
      <p:sp>
        <p:nvSpPr>
          <p:cNvPr id="135" name="Google Shape;135;g2d0018e8554_0_37"/>
          <p:cNvSpPr txBox="1"/>
          <p:nvPr>
            <p:ph idx="1" type="body"/>
          </p:nvPr>
        </p:nvSpPr>
        <p:spPr>
          <a:xfrm>
            <a:off x="458724" y="1307592"/>
            <a:ext cx="11274600" cy="4498800"/>
          </a:xfrm>
          <a:prstGeom prst="rect">
            <a:avLst/>
          </a:prstGeom>
          <a:noFill/>
          <a:ln>
            <a:noFill/>
          </a:ln>
        </p:spPr>
        <p:txBody>
          <a:bodyPr anchorCtr="0" anchor="t" bIns="45700" lIns="91425" spcFirstLastPara="1" rIns="91425" wrap="square" tIns="0">
            <a:normAutofit fontScale="92500"/>
          </a:bodyPr>
          <a:lstStyle/>
          <a:p>
            <a:pPr indent="-228600" lvl="0" marL="342900" rtl="0" algn="l">
              <a:lnSpc>
                <a:spcPct val="125000"/>
              </a:lnSpc>
              <a:spcBef>
                <a:spcPts val="0"/>
              </a:spcBef>
              <a:spcAft>
                <a:spcPts val="0"/>
              </a:spcAft>
              <a:buClr>
                <a:schemeClr val="dk1"/>
              </a:buClr>
              <a:buSzPct val="66665"/>
              <a:buFont typeface="Calibri"/>
              <a:buNone/>
            </a:pPr>
            <a:r>
              <a:rPr lang="en-US" sz="2700">
                <a:highlight>
                  <a:srgbClr val="FFFFFF"/>
                </a:highlight>
              </a:rPr>
              <a:t>The Department of Education and Early Development (DEED) has committed to updating the Alaska Social Studies Standards, as they have not been reviewed since 1998. DEED recognizes that the development of statewide standards requires a coordinated approach with a variety of opportunities for stakeholder input. </a:t>
            </a:r>
            <a:endParaRPr sz="2700">
              <a:highlight>
                <a:srgbClr val="FFFFFF"/>
              </a:highlight>
            </a:endParaRPr>
          </a:p>
          <a:p>
            <a:pPr indent="-228600" lvl="0" marL="342900" rtl="0" algn="l">
              <a:lnSpc>
                <a:spcPct val="125000"/>
              </a:lnSpc>
              <a:spcBef>
                <a:spcPts val="0"/>
              </a:spcBef>
              <a:spcAft>
                <a:spcPts val="0"/>
              </a:spcAft>
              <a:buClr>
                <a:schemeClr val="dk1"/>
              </a:buClr>
              <a:buSzPct val="66665"/>
              <a:buFont typeface="Calibri"/>
              <a:buNone/>
            </a:pPr>
            <a:r>
              <a:t/>
            </a:r>
            <a:endParaRPr sz="2700">
              <a:highlight>
                <a:srgbClr val="FFFFFF"/>
              </a:highlight>
            </a:endParaRPr>
          </a:p>
          <a:p>
            <a:pPr indent="-228600" lvl="0" marL="342900" rtl="0" algn="l">
              <a:lnSpc>
                <a:spcPct val="125000"/>
              </a:lnSpc>
              <a:spcBef>
                <a:spcPts val="0"/>
              </a:spcBef>
              <a:spcAft>
                <a:spcPts val="0"/>
              </a:spcAft>
              <a:buClr>
                <a:schemeClr val="dk1"/>
              </a:buClr>
              <a:buSzPct val="66665"/>
              <a:buFont typeface="Calibri"/>
              <a:buNone/>
            </a:pPr>
            <a:r>
              <a:rPr lang="en-US" sz="2700">
                <a:highlight>
                  <a:srgbClr val="FFFFFF"/>
                </a:highlight>
              </a:rPr>
              <a:t>The process will take the range of Alaska stakeholder voices into account, organize, and focus the project through the support of a facilitator experienced with bringing together a broad-based stakeholder group, and ensure each step of the process can be completed plan fully and with enough time for discourse. </a:t>
            </a:r>
            <a:endParaRPr sz="2700">
              <a:highlight>
                <a:srgbClr val="FFFFFF"/>
              </a:highlight>
            </a:endParaRPr>
          </a:p>
        </p:txBody>
      </p:sp>
      <p:sp>
        <p:nvSpPr>
          <p:cNvPr id="136" name="Google Shape;136;g2d0018e8554_0_3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750"/>
              <a:buNone/>
            </a:pPr>
            <a:fld id="{00000000-1234-1234-1234-123412341234}" type="slidenum">
              <a:rPr b="1" lang="en-US" sz="750">
                <a:solidFill>
                  <a:srgbClr val="003462"/>
                </a:solidFill>
                <a:latin typeface="Calibri"/>
                <a:ea typeface="Calibri"/>
                <a:cs typeface="Calibri"/>
                <a:sym typeface="Calibri"/>
              </a:rPr>
              <a:t>‹#›</a:t>
            </a:fld>
            <a:endParaRPr b="1" sz="750">
              <a:solidFill>
                <a:srgbClr val="003462"/>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Contact Information </a:t>
            </a:r>
            <a:endParaRPr/>
          </a:p>
        </p:txBody>
      </p:sp>
      <p:sp>
        <p:nvSpPr>
          <p:cNvPr id="428" name="Google Shape;428;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3200"/>
              <a:buNone/>
            </a:pPr>
            <a:r>
              <a:rPr b="1" lang="en-US"/>
              <a:t>Kelly Manning</a:t>
            </a:r>
            <a:r>
              <a:rPr b="1" lang="en-US"/>
              <a:t>, </a:t>
            </a:r>
            <a:r>
              <a:rPr b="1" lang="en-US"/>
              <a:t>Deputy Director for Alaska Department of Education and Early Development</a:t>
            </a:r>
            <a:endParaRPr/>
          </a:p>
          <a:p>
            <a:pPr indent="0" lvl="0" marL="0" rtl="0" algn="l">
              <a:lnSpc>
                <a:spcPct val="90000"/>
              </a:lnSpc>
              <a:spcBef>
                <a:spcPts val="1000"/>
              </a:spcBef>
              <a:spcAft>
                <a:spcPts val="0"/>
              </a:spcAft>
              <a:buClr>
                <a:schemeClr val="dk1"/>
              </a:buClr>
              <a:buSzPts val="3200"/>
              <a:buNone/>
            </a:pPr>
            <a:r>
              <a:rPr lang="en-US"/>
              <a:t>kelly.manning@alaska.gov</a:t>
            </a:r>
            <a:endParaRPr/>
          </a:p>
          <a:p>
            <a:pPr indent="0" lvl="0" marL="0" rtl="0" algn="l">
              <a:lnSpc>
                <a:spcPct val="90000"/>
              </a:lnSpc>
              <a:spcBef>
                <a:spcPts val="1000"/>
              </a:spcBef>
              <a:spcAft>
                <a:spcPts val="0"/>
              </a:spcAft>
              <a:buClr>
                <a:schemeClr val="dk1"/>
              </a:buClr>
              <a:buSzPts val="3200"/>
              <a:buNone/>
            </a:pPr>
            <a:r>
              <a:rPr lang="en-US"/>
              <a:t>(907) 465-8431</a:t>
            </a:r>
            <a:endParaRPr/>
          </a:p>
          <a:p>
            <a:pPr indent="0" lvl="0" marL="0" rtl="0" algn="l">
              <a:lnSpc>
                <a:spcPct val="90000"/>
              </a:lnSpc>
              <a:spcBef>
                <a:spcPts val="1000"/>
              </a:spcBef>
              <a:spcAft>
                <a:spcPts val="0"/>
              </a:spcAft>
              <a:buClr>
                <a:schemeClr val="dk1"/>
              </a:buClr>
              <a:buSzPts val="3200"/>
              <a:buNone/>
            </a:pPr>
            <a:r>
              <a:t/>
            </a:r>
            <a:endParaRPr/>
          </a:p>
          <a:p>
            <a:pPr indent="0" lvl="0" marL="0" rtl="0" algn="l">
              <a:lnSpc>
                <a:spcPct val="90000"/>
              </a:lnSpc>
              <a:spcBef>
                <a:spcPts val="1000"/>
              </a:spcBef>
              <a:spcAft>
                <a:spcPts val="0"/>
              </a:spcAft>
              <a:buClr>
                <a:schemeClr val="dk1"/>
              </a:buClr>
              <a:buSzPts val="3200"/>
              <a:buNone/>
            </a:pPr>
            <a:r>
              <a:rPr b="1" lang="en-US"/>
              <a:t>Kimberly Imel</a:t>
            </a:r>
            <a:r>
              <a:rPr b="1" lang="en-US"/>
              <a:t>, Project Director, American Institutes for Research</a:t>
            </a:r>
            <a:endParaRPr>
              <a:extLst>
                <a:ext uri="http://customooxmlschemas.google.com/">
                  <go:slidesCustomData xmlns:go="http://customooxmlschemas.google.com/" textRoundtripDataId="17"/>
                </a:ext>
              </a:extLst>
            </a:endParaRPr>
          </a:p>
          <a:p>
            <a:pPr indent="0" lvl="0" marL="0" rtl="0" algn="l">
              <a:lnSpc>
                <a:spcPct val="90000"/>
              </a:lnSpc>
              <a:spcBef>
                <a:spcPts val="1000"/>
              </a:spcBef>
              <a:spcAft>
                <a:spcPts val="0"/>
              </a:spcAft>
              <a:buClr>
                <a:schemeClr val="dk1"/>
              </a:buClr>
              <a:buSzPts val="3200"/>
              <a:buNone/>
            </a:pPr>
            <a:r>
              <a:rPr lang="en-US"/>
              <a:t>kimel@air.org</a:t>
            </a:r>
            <a:endParaRPr/>
          </a:p>
          <a:p>
            <a:pPr indent="0" lvl="0" marL="0" rtl="0" algn="l">
              <a:lnSpc>
                <a:spcPct val="90000"/>
              </a:lnSpc>
              <a:spcBef>
                <a:spcPts val="1000"/>
              </a:spcBef>
              <a:spcAft>
                <a:spcPts val="0"/>
              </a:spcAft>
              <a:buClr>
                <a:schemeClr val="dk1"/>
              </a:buClr>
              <a:buSzPts val="32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extLst>
                  <a:ext uri="http://customooxmlschemas.google.com/">
                    <go:slidesCustomData xmlns:go="http://customooxmlschemas.google.com/" textRoundtripDataId="2"/>
                  </a:ext>
                </a:extLst>
              </a:rPr>
              <a:t>Strategic</a:t>
            </a:r>
            <a:r>
              <a:rPr lang="en-US"/>
              <a:t> Priorities: </a:t>
            </a:r>
            <a:br>
              <a:rPr lang="en-US"/>
            </a:br>
            <a:r>
              <a:rPr lang="en-US"/>
              <a:t>Alaska’s Education Challenge</a:t>
            </a:r>
            <a:endParaRPr/>
          </a:p>
        </p:txBody>
      </p:sp>
      <p:sp>
        <p:nvSpPr>
          <p:cNvPr id="142" name="Google Shape;142;p3"/>
          <p:cNvSpPr txBox="1"/>
          <p:nvPr>
            <p:ph idx="1" type="body"/>
          </p:nvPr>
        </p:nvSpPr>
        <p:spPr>
          <a:xfrm>
            <a:off x="838200" y="1825625"/>
            <a:ext cx="6705600" cy="43512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b="1" lang="en-US"/>
              <a:t>Five Shared Priorities:</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Support all students to read at grade level by the end of third grade. </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Increase career, technical, and culturally relevant education to meet student and workforce needs.</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Close the achievement gap by ensuring equitable educational rigor and resources.</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Prepare, attract, and retain effective education professionals.</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Improve the safety and well-being of students through school partnerships with families, communities, and tribes.</a:t>
            </a:r>
            <a:endParaRPr/>
          </a:p>
          <a:p>
            <a:pPr indent="-71120" lvl="0" marL="228600" rtl="0" algn="l">
              <a:lnSpc>
                <a:spcPct val="90000"/>
              </a:lnSpc>
              <a:spcBef>
                <a:spcPts val="1000"/>
              </a:spcBef>
              <a:spcAft>
                <a:spcPts val="0"/>
              </a:spcAft>
              <a:buClr>
                <a:schemeClr val="dk1"/>
              </a:buClr>
              <a:buSzPct val="100000"/>
              <a:buFont typeface="Arial"/>
              <a:buNone/>
            </a:pPr>
            <a:r>
              <a:t/>
            </a:r>
            <a:endParaRPr/>
          </a:p>
        </p:txBody>
      </p:sp>
      <p:pic>
        <p:nvPicPr>
          <p:cNvPr id="143" name="Google Shape;143;p3"/>
          <p:cNvPicPr preferRelativeResize="0"/>
          <p:nvPr>
            <p:ph idx="2" type="body"/>
          </p:nvPr>
        </p:nvPicPr>
        <p:blipFill rotWithShape="1">
          <a:blip r:embed="rId3">
            <a:alphaModFix/>
          </a:blip>
          <a:srcRect b="0" l="0" r="0" t="0"/>
          <a:stretch/>
        </p:blipFill>
        <p:spPr>
          <a:xfrm>
            <a:off x="8052807" y="1969294"/>
            <a:ext cx="3019500" cy="3733800"/>
          </a:xfrm>
          <a:prstGeom prst="rect">
            <a:avLst/>
          </a:prstGeom>
          <a:noFill/>
          <a:ln cap="flat" cmpd="sng" w="38100">
            <a:solidFill>
              <a:srgbClr val="3F78A7"/>
            </a:solidFill>
            <a:prstDash val="solid"/>
            <a:round/>
            <a:headEnd len="sm" w="sm" type="none"/>
            <a:tailEnd len="sm" w="sm" type="none"/>
          </a:ln>
          <a:effectLst>
            <a:outerShdw blurRad="50800" rotWithShape="0" algn="tl" dir="2700000" dist="38100">
              <a:srgbClr val="000000">
                <a:alpha val="40000"/>
              </a:srgbClr>
            </a:outerShdw>
          </a:effectLst>
        </p:spPr>
      </p:pic>
      <p:sp>
        <p:nvSpPr>
          <p:cNvPr id="144" name="Google Shape;144;p3"/>
          <p:cNvSpPr/>
          <p:nvPr/>
        </p:nvSpPr>
        <p:spPr>
          <a:xfrm>
            <a:off x="7867943" y="5838409"/>
            <a:ext cx="33891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chemeClr val="dk1"/>
                </a:solidFill>
                <a:latin typeface="Calibri"/>
                <a:ea typeface="Calibri"/>
                <a:cs typeface="Calibri"/>
                <a:sym typeface="Calibri"/>
              </a:rPr>
              <a:t>education.alaska.gov/akedchallenge</a:t>
            </a:r>
            <a:endParaRPr/>
          </a:p>
        </p:txBody>
      </p:sp>
      <p:sp>
        <p:nvSpPr>
          <p:cNvPr id="145" name="Google Shape;145;p3"/>
          <p:cNvSpPr/>
          <p:nvPr/>
        </p:nvSpPr>
        <p:spPr>
          <a:xfrm>
            <a:off x="758700" y="3758400"/>
            <a:ext cx="6318000" cy="661500"/>
          </a:xfrm>
          <a:prstGeom prst="rect">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Mission and Vision of the Standards</a:t>
            </a:r>
            <a:endParaRPr/>
          </a:p>
        </p:txBody>
      </p:sp>
      <p:graphicFrame>
        <p:nvGraphicFramePr>
          <p:cNvPr descr="Table discussing mission, vision, and purpose of DEED." id="151" name="Google Shape;151;p2"/>
          <p:cNvGraphicFramePr/>
          <p:nvPr/>
        </p:nvGraphicFramePr>
        <p:xfrm>
          <a:off x="838200" y="1825624"/>
          <a:ext cx="3000000" cy="3000000"/>
        </p:xfrm>
        <a:graphic>
          <a:graphicData uri="http://schemas.openxmlformats.org/drawingml/2006/table">
            <a:tbl>
              <a:tblPr bandRow="1" firstRow="1">
                <a:noFill/>
                <a:tableStyleId>{5F290581-37E1-48A0-9DDD-4AC331E41B5E}</a:tableStyleId>
              </a:tblPr>
              <a:tblGrid>
                <a:gridCol w="5019600"/>
                <a:gridCol w="5019600"/>
              </a:tblGrid>
              <a:tr h="724600">
                <a:tc>
                  <a:txBody>
                    <a:bodyPr/>
                    <a:lstStyle/>
                    <a:p>
                      <a:pPr indent="0" lvl="0" marL="0" marR="0" rtl="0" algn="ctr">
                        <a:spcBef>
                          <a:spcPts val="0"/>
                        </a:spcBef>
                        <a:spcAft>
                          <a:spcPts val="0"/>
                        </a:spcAft>
                        <a:buNone/>
                      </a:pPr>
                      <a:r>
                        <a:rPr lang="en-US" sz="3200" u="none" cap="none" strike="noStrike"/>
                        <a:t>Mission</a:t>
                      </a:r>
                      <a:endParaRPr/>
                    </a:p>
                  </a:txBody>
                  <a:tcPr marT="45725" marB="45725" marR="91450" marL="91450">
                    <a:solidFill>
                      <a:srgbClr val="194A6B"/>
                    </a:solidFill>
                  </a:tcPr>
                </a:tc>
                <a:tc>
                  <a:txBody>
                    <a:bodyPr/>
                    <a:lstStyle/>
                    <a:p>
                      <a:pPr indent="0" lvl="0" marL="0" marR="0" rtl="0" algn="ctr">
                        <a:spcBef>
                          <a:spcPts val="0"/>
                        </a:spcBef>
                        <a:spcAft>
                          <a:spcPts val="0"/>
                        </a:spcAft>
                        <a:buNone/>
                      </a:pPr>
                      <a:r>
                        <a:rPr lang="en-US" sz="3200" u="none" cap="none" strike="noStrike"/>
                        <a:t>Vision</a:t>
                      </a:r>
                      <a:endParaRPr/>
                    </a:p>
                  </a:txBody>
                  <a:tcPr marT="45725" marB="45725" marR="91450" marL="91450">
                    <a:solidFill>
                      <a:srgbClr val="194A6B"/>
                    </a:solidFill>
                  </a:tcPr>
                </a:tc>
              </a:tr>
              <a:tr h="3494975">
                <a:tc>
                  <a:txBody>
                    <a:bodyPr/>
                    <a:lstStyle/>
                    <a:p>
                      <a:pPr indent="0" lvl="0" marL="0" marR="0" rtl="0" algn="l">
                        <a:spcBef>
                          <a:spcPts val="0"/>
                        </a:spcBef>
                        <a:spcAft>
                          <a:spcPts val="0"/>
                        </a:spcAft>
                        <a:buNone/>
                      </a:pPr>
                      <a:r>
                        <a:rPr lang="en-US" sz="2000"/>
                        <a:t>The mission of Alaska’s social studies standards is to provide Alaska students with the knowledge and skills required to become civically engaged, socially responsible, and culturally aware citizens. </a:t>
                      </a:r>
                      <a:endParaRPr/>
                    </a:p>
                  </a:txBody>
                  <a:tcPr marT="45725" marB="45725" marR="91450" marL="91450"/>
                </a:tc>
                <a:tc>
                  <a:txBody>
                    <a:bodyPr/>
                    <a:lstStyle/>
                    <a:p>
                      <a:pPr indent="0" lvl="0" marL="0" marR="0" rtl="0" algn="l">
                        <a:spcBef>
                          <a:spcPts val="0"/>
                        </a:spcBef>
                        <a:spcAft>
                          <a:spcPts val="0"/>
                        </a:spcAft>
                        <a:buNone/>
                      </a:pPr>
                      <a:r>
                        <a:rPr lang="en-US" sz="2000"/>
                        <a:t>The vision for Alaska’s social studies standards is to use current evidence‐based practices, research, and data to collaboratively promote and encourage an excellent education for all students that celebrates the diversity of peoples, cultures, perspectives, voices, and ideologies in Alaska while empowering students to be meaningfully engaged citizens.</a:t>
                      </a:r>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d0018e8554_0_216"/>
          <p:cNvSpPr txBox="1"/>
          <p:nvPr>
            <p:ph type="ctrTitle"/>
          </p:nvPr>
        </p:nvSpPr>
        <p:spPr>
          <a:xfrm>
            <a:off x="913689" y="808651"/>
            <a:ext cx="10363200" cy="2374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94A6B"/>
              </a:buClr>
              <a:buSzPts val="6000"/>
              <a:buFont typeface="Calibri"/>
              <a:buNone/>
            </a:pPr>
            <a:r>
              <a:rPr lang="en-US"/>
              <a:t>Background on Standards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g2d0018e8554_0_220"/>
          <p:cNvSpPr txBox="1"/>
          <p:nvPr>
            <p:ph idx="4294967295" type="title"/>
          </p:nvPr>
        </p:nvSpPr>
        <p:spPr>
          <a:xfrm>
            <a:off x="396246" y="1"/>
            <a:ext cx="6647400" cy="145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latin typeface="Calibri"/>
                <a:ea typeface="Calibri"/>
                <a:cs typeface="Calibri"/>
                <a:sym typeface="Calibri"/>
              </a:rPr>
              <a:t>Key Elements Underlying the Standards</a:t>
            </a:r>
            <a:endParaRPr/>
          </a:p>
        </p:txBody>
      </p:sp>
      <p:sp>
        <p:nvSpPr>
          <p:cNvPr id="165" name="Google Shape;165;g2d0018e8554_0_220"/>
          <p:cNvSpPr txBox="1"/>
          <p:nvPr>
            <p:ph idx="4294967295" type="body"/>
          </p:nvPr>
        </p:nvSpPr>
        <p:spPr>
          <a:xfrm>
            <a:off x="396250" y="1454100"/>
            <a:ext cx="8054700" cy="46179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300"/>
              <a:buChar char="•"/>
            </a:pPr>
            <a:r>
              <a:rPr lang="en-US" sz="2300">
                <a:solidFill>
                  <a:schemeClr val="dk2"/>
                </a:solidFill>
              </a:rPr>
              <a:t>Standards outline </a:t>
            </a:r>
            <a:r>
              <a:rPr i="1" lang="en-US" sz="2300">
                <a:solidFill>
                  <a:schemeClr val="dk2"/>
                </a:solidFill>
              </a:rPr>
              <a:t>what students need to know, understand, and be able to do.</a:t>
            </a:r>
            <a:endParaRPr sz="2300">
              <a:solidFill>
                <a:schemeClr val="dk2"/>
              </a:solidFill>
            </a:endParaRPr>
          </a:p>
          <a:p>
            <a:pPr indent="-228600" lvl="0" marL="228600" rtl="0" algn="l">
              <a:lnSpc>
                <a:spcPct val="90000"/>
              </a:lnSpc>
              <a:spcBef>
                <a:spcPts val="1000"/>
              </a:spcBef>
              <a:spcAft>
                <a:spcPts val="0"/>
              </a:spcAft>
              <a:buClr>
                <a:schemeClr val="dk2"/>
              </a:buClr>
              <a:buSzPts val="2300"/>
              <a:buChar char="•"/>
            </a:pPr>
            <a:r>
              <a:rPr lang="en-US" sz="2300">
                <a:solidFill>
                  <a:schemeClr val="dk2"/>
                </a:solidFill>
              </a:rPr>
              <a:t>Standards should be developmentally appropriate and relevant to future employment and education needs.</a:t>
            </a:r>
            <a:endParaRPr sz="3300"/>
          </a:p>
          <a:p>
            <a:pPr indent="-228600" lvl="0" marL="228600" rtl="0" algn="l">
              <a:lnSpc>
                <a:spcPct val="90000"/>
              </a:lnSpc>
              <a:spcBef>
                <a:spcPts val="1000"/>
              </a:spcBef>
              <a:spcAft>
                <a:spcPts val="0"/>
              </a:spcAft>
              <a:buClr>
                <a:schemeClr val="dk2"/>
              </a:buClr>
              <a:buSzPts val="2300"/>
              <a:buChar char="•"/>
            </a:pPr>
            <a:r>
              <a:rPr lang="en-US" sz="2300">
                <a:solidFill>
                  <a:schemeClr val="dk2"/>
                </a:solidFill>
              </a:rPr>
              <a:t>Standards should be written so that all students are capable of achieving them, reflecting the belief that all students are capable of learning and meeting high expectations. Both advanced and struggling students can learn new things in their own ways and at their own rates.</a:t>
            </a:r>
            <a:endParaRPr sz="3300"/>
          </a:p>
          <a:p>
            <a:pPr indent="-228600" lvl="0" marL="228600" rtl="0" algn="l">
              <a:lnSpc>
                <a:spcPct val="90000"/>
              </a:lnSpc>
              <a:spcBef>
                <a:spcPts val="1000"/>
              </a:spcBef>
              <a:spcAft>
                <a:spcPts val="0"/>
              </a:spcAft>
              <a:buClr>
                <a:schemeClr val="dk2"/>
              </a:buClr>
              <a:buSzPts val="2300"/>
              <a:buChar char="•"/>
            </a:pPr>
            <a:r>
              <a:rPr lang="en-US" sz="2300">
                <a:solidFill>
                  <a:schemeClr val="dk2"/>
                </a:solidFill>
              </a:rPr>
              <a:t>Standards should value both </a:t>
            </a:r>
            <a:r>
              <a:rPr i="1" lang="en-US" sz="2300">
                <a:solidFill>
                  <a:schemeClr val="dk2"/>
                </a:solidFill>
              </a:rPr>
              <a:t>excellence and equity</a:t>
            </a:r>
            <a:r>
              <a:rPr lang="en-US" sz="2300">
                <a:solidFill>
                  <a:schemeClr val="dk2"/>
                </a:solidFill>
              </a:rPr>
              <a:t>. </a:t>
            </a:r>
            <a:endParaRPr sz="3300"/>
          </a:p>
          <a:p>
            <a:pPr indent="-228600" lvl="0" marL="228600" rtl="0" algn="l">
              <a:lnSpc>
                <a:spcPct val="90000"/>
              </a:lnSpc>
              <a:spcBef>
                <a:spcPts val="1000"/>
              </a:spcBef>
              <a:spcAft>
                <a:spcPts val="0"/>
              </a:spcAft>
              <a:buClr>
                <a:schemeClr val="dk2"/>
              </a:buClr>
              <a:buSzPts val="2300"/>
              <a:buChar char="•"/>
            </a:pPr>
            <a:r>
              <a:rPr lang="en-US" sz="2300">
                <a:solidFill>
                  <a:schemeClr val="dk2"/>
                </a:solidFill>
              </a:rPr>
              <a:t>Standards should be written to empower teachers to make decisions essential for effective learning, rather than having a teaching style prescribed.</a:t>
            </a:r>
            <a:endParaRPr sz="3300"/>
          </a:p>
        </p:txBody>
      </p:sp>
      <p:sp>
        <p:nvSpPr>
          <p:cNvPr id="166" name="Google Shape;166;g2d0018e8554_0_220"/>
          <p:cNvSpPr txBox="1"/>
          <p:nvPr>
            <p:ph idx="12" type="sldNum"/>
          </p:nvPr>
        </p:nvSpPr>
        <p:spPr>
          <a:xfrm>
            <a:off x="9448800" y="6356350"/>
            <a:ext cx="2743200" cy="365100"/>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cap="none" strike="noStrike">
                <a:solidFill>
                  <a:srgbClr val="888888"/>
                </a:solidFill>
                <a:latin typeface="Calibri"/>
                <a:ea typeface="Calibri"/>
                <a:cs typeface="Calibri"/>
                <a:sym typeface="Calibri"/>
              </a:rPr>
              <a:t>‹#›</a:t>
            </a:fld>
            <a:endParaRPr b="1" i="0" sz="1200" u="none" cap="none" strike="noStrike">
              <a:solidFill>
                <a:srgbClr val="888888"/>
              </a:solidFill>
              <a:latin typeface="Calibri"/>
              <a:ea typeface="Calibri"/>
              <a:cs typeface="Calibri"/>
              <a:sym typeface="Calibri"/>
            </a:endParaRPr>
          </a:p>
        </p:txBody>
      </p:sp>
      <p:pic>
        <p:nvPicPr>
          <p:cNvPr descr="Floating Numbers And Letters On Top Of A Book" id="167" name="Google Shape;167;g2d0018e8554_0_220"/>
          <p:cNvPicPr preferRelativeResize="0"/>
          <p:nvPr/>
        </p:nvPicPr>
        <p:blipFill rotWithShape="1">
          <a:blip r:embed="rId3">
            <a:alphaModFix/>
          </a:blip>
          <a:srcRect b="0" l="18980" r="29229" t="0"/>
          <a:stretch/>
        </p:blipFill>
        <p:spPr>
          <a:xfrm>
            <a:off x="8450950" y="1567975"/>
            <a:ext cx="3144523" cy="411757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cfa87b9d1b_0_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What Is the Purpose of Standards?</a:t>
            </a:r>
            <a:endParaRPr/>
          </a:p>
        </p:txBody>
      </p:sp>
      <p:sp>
        <p:nvSpPr>
          <p:cNvPr id="174" name="Google Shape;174;g2cfa87b9d1b_0_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900"/>
              <a:buFont typeface="Arial"/>
              <a:buChar char="•"/>
            </a:pPr>
            <a:r>
              <a:rPr lang="en-US" sz="2900"/>
              <a:t>Reflect the ideas, skills, and knowledge in each discipline that are important enough for everyone to learn.</a:t>
            </a:r>
            <a:endParaRPr sz="4100"/>
          </a:p>
          <a:p>
            <a:pPr indent="-228600" lvl="0" marL="228600" rtl="0" algn="l">
              <a:lnSpc>
                <a:spcPct val="90000"/>
              </a:lnSpc>
              <a:spcBef>
                <a:spcPts val="1000"/>
              </a:spcBef>
              <a:spcAft>
                <a:spcPts val="0"/>
              </a:spcAft>
              <a:buClr>
                <a:schemeClr val="dk1"/>
              </a:buClr>
              <a:buSzPts val="2900"/>
              <a:buFont typeface="Arial"/>
              <a:buChar char="•"/>
            </a:pPr>
            <a:r>
              <a:rPr lang="en-US" sz="2900"/>
              <a:t>Set clear expectations that outline what students should know and be able to do at each grade level and content area.</a:t>
            </a:r>
            <a:endParaRPr sz="4100"/>
          </a:p>
          <a:p>
            <a:pPr indent="-228600" lvl="0" marL="228600" rtl="0" algn="l">
              <a:lnSpc>
                <a:spcPct val="90000"/>
              </a:lnSpc>
              <a:spcBef>
                <a:spcPts val="1000"/>
              </a:spcBef>
              <a:spcAft>
                <a:spcPts val="0"/>
              </a:spcAft>
              <a:buClr>
                <a:schemeClr val="dk1"/>
              </a:buClr>
              <a:buSzPts val="2900"/>
              <a:buFont typeface="Arial"/>
              <a:buChar char="•"/>
            </a:pPr>
            <a:r>
              <a:rPr lang="en-US" sz="2900"/>
              <a:t>Provide clear understanding of the concepts and skills that students need to master to help ensure they are career ready. </a:t>
            </a:r>
            <a:endParaRPr sz="4100"/>
          </a:p>
          <a:p>
            <a:pPr indent="-228600" lvl="0" marL="228600" rtl="0" algn="l">
              <a:lnSpc>
                <a:spcPct val="90000"/>
              </a:lnSpc>
              <a:spcBef>
                <a:spcPts val="1000"/>
              </a:spcBef>
              <a:spcAft>
                <a:spcPts val="0"/>
              </a:spcAft>
              <a:buClr>
                <a:schemeClr val="dk1"/>
              </a:buClr>
              <a:buSzPts val="2900"/>
              <a:buFont typeface="Arial"/>
              <a:buChar char="•"/>
            </a:pPr>
            <a:r>
              <a:rPr lang="en-US" sz="2900"/>
              <a:t>Set goals for what students should know and be able to do to be college and career ready.</a:t>
            </a:r>
            <a:endParaRPr sz="4100"/>
          </a:p>
        </p:txBody>
      </p:sp>
      <p:sp>
        <p:nvSpPr>
          <p:cNvPr id="175" name="Google Shape;175;g2cfa87b9d1b_0_2"/>
          <p:cNvSpPr txBox="1"/>
          <p:nvPr>
            <p:ph idx="12" type="sldNum"/>
          </p:nvPr>
        </p:nvSpPr>
        <p:spPr>
          <a:xfrm>
            <a:off x="0" y="0"/>
            <a:ext cx="0" cy="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750"/>
              <a:buFont typeface="Arial"/>
              <a:buNone/>
            </a:pPr>
            <a:fld id="{00000000-1234-1234-1234-123412341234}" type="slidenum">
              <a:rPr b="1" i="0" lang="en-US" sz="750" u="none" cap="none" strike="noStrike">
                <a:solidFill>
                  <a:srgbClr val="003462"/>
                </a:solidFill>
                <a:latin typeface="Calibri"/>
                <a:ea typeface="Calibri"/>
                <a:cs typeface="Calibri"/>
                <a:sym typeface="Calibri"/>
              </a:rPr>
              <a:t>‹#›</a:t>
            </a:fld>
            <a:endParaRPr b="1" i="0" sz="750" u="none" cap="none" strike="noStrike">
              <a:solidFill>
                <a:srgbClr val="00346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5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5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500"/>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500"/>
                                        <p:tgtEl>
                                          <p:spTgt spid="17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2022-07-27T16:50:27Z</dcterms:created>
  <dc:creator>Emmal, Sarah E (EED)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0x0101004976E3D387345840B1C24EFEC6928516</vt:lpwstr>
  </property>
</Properties>
</file>